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1"/>
  </p:notesMasterIdLst>
  <p:sldIdLst>
    <p:sldId id="256" r:id="rId2"/>
    <p:sldId id="257" r:id="rId3"/>
    <p:sldId id="258" r:id="rId4"/>
    <p:sldId id="259" r:id="rId5"/>
    <p:sldId id="260" r:id="rId6"/>
    <p:sldId id="279" r:id="rId7"/>
    <p:sldId id="261" r:id="rId8"/>
    <p:sldId id="267" r:id="rId9"/>
    <p:sldId id="268" r:id="rId10"/>
    <p:sldId id="270" r:id="rId11"/>
    <p:sldId id="269" r:id="rId12"/>
    <p:sldId id="271" r:id="rId13"/>
    <p:sldId id="272" r:id="rId14"/>
    <p:sldId id="273" r:id="rId15"/>
    <p:sldId id="274" r:id="rId16"/>
    <p:sldId id="275" r:id="rId17"/>
    <p:sldId id="276" r:id="rId18"/>
    <p:sldId id="277" r:id="rId19"/>
    <p:sldId id="27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5" d="100"/>
          <a:sy n="75" d="100"/>
        </p:scale>
        <p:origin x="902"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CBF6A1-B681-49F5-8D6A-B1992578D99C}" type="datetimeFigureOut">
              <a:rPr lang="en-IN" smtClean="0"/>
              <a:t>26-07-2024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FC48E1-D6FB-4387-9D1B-4E5FDE747F03}" type="slidenum">
              <a:rPr lang="en-IN" smtClean="0"/>
              <a:t>‹#›</a:t>
            </a:fld>
            <a:endParaRPr lang="en-IN"/>
          </a:p>
        </p:txBody>
      </p:sp>
    </p:spTree>
    <p:extLst>
      <p:ext uri="{BB962C8B-B14F-4D97-AF65-F5344CB8AC3E}">
        <p14:creationId xmlns:p14="http://schemas.microsoft.com/office/powerpoint/2010/main" val="1250444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7FC48E1-D6FB-4387-9D1B-4E5FDE747F03}" type="slidenum">
              <a:rPr lang="en-IN" smtClean="0"/>
              <a:t>12</a:t>
            </a:fld>
            <a:endParaRPr lang="en-IN"/>
          </a:p>
        </p:txBody>
      </p:sp>
    </p:spTree>
    <p:extLst>
      <p:ext uri="{BB962C8B-B14F-4D97-AF65-F5344CB8AC3E}">
        <p14:creationId xmlns:p14="http://schemas.microsoft.com/office/powerpoint/2010/main" val="322260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2435773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2820003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3640857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29125583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630565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3361654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14500100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36898121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334825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BF048-6749-47B7-9FE8-982985EDA284}" type="datetimeFigureOut">
              <a:rPr lang="en-IN" smtClean="0"/>
              <a:t>26-07-2024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2278052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ABF048-6749-47B7-9FE8-982985EDA284}" type="datetimeFigureOut">
              <a:rPr lang="en-IN" smtClean="0"/>
              <a:t>26-07-2024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1292162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ABF048-6749-47B7-9FE8-982985EDA284}" type="datetimeFigureOut">
              <a:rPr lang="en-IN" smtClean="0"/>
              <a:t>26-07-2024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5618170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ABF048-6749-47B7-9FE8-982985EDA284}" type="datetimeFigureOut">
              <a:rPr lang="en-IN" smtClean="0"/>
              <a:t>26-07-2024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3472335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ABF048-6749-47B7-9FE8-982985EDA284}" type="datetimeFigureOut">
              <a:rPr lang="en-IN" smtClean="0"/>
              <a:t>26-07-2024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1591302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4ABF048-6749-47B7-9FE8-982985EDA284}" type="datetimeFigureOut">
              <a:rPr lang="en-IN" smtClean="0"/>
              <a:t>26-07-2024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1170117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ABF048-6749-47B7-9FE8-982985EDA284}" type="datetimeFigureOut">
              <a:rPr lang="en-IN" smtClean="0"/>
              <a:t>26-07-2024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497B5A-7B3A-43F6-81BF-51A0B03FE347}" type="slidenum">
              <a:rPr lang="en-IN" smtClean="0"/>
              <a:t>‹#›</a:t>
            </a:fld>
            <a:endParaRPr lang="en-IN"/>
          </a:p>
        </p:txBody>
      </p:sp>
    </p:spTree>
    <p:extLst>
      <p:ext uri="{BB962C8B-B14F-4D97-AF65-F5344CB8AC3E}">
        <p14:creationId xmlns:p14="http://schemas.microsoft.com/office/powerpoint/2010/main" val="1873527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4ABF048-6749-47B7-9FE8-982985EDA284}" type="datetimeFigureOut">
              <a:rPr lang="en-IN" smtClean="0"/>
              <a:t>26-07-2024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3497B5A-7B3A-43F6-81BF-51A0B03FE347}" type="slidenum">
              <a:rPr lang="en-IN" smtClean="0"/>
              <a:t>‹#›</a:t>
            </a:fld>
            <a:endParaRPr lang="en-IN"/>
          </a:p>
        </p:txBody>
      </p:sp>
    </p:spTree>
    <p:extLst>
      <p:ext uri="{BB962C8B-B14F-4D97-AF65-F5344CB8AC3E}">
        <p14:creationId xmlns:p14="http://schemas.microsoft.com/office/powerpoint/2010/main" val="188140776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BD090-8ED3-549B-33CC-FCF0A2DB2268}"/>
              </a:ext>
            </a:extLst>
          </p:cNvPr>
          <p:cNvSpPr>
            <a:spLocks noGrp="1"/>
          </p:cNvSpPr>
          <p:nvPr>
            <p:ph type="ctrTitle"/>
          </p:nvPr>
        </p:nvSpPr>
        <p:spPr>
          <a:xfrm>
            <a:off x="1517227" y="1073574"/>
            <a:ext cx="7766936" cy="1646302"/>
          </a:xfrm>
        </p:spPr>
        <p:txBody>
          <a:bodyPr/>
          <a:lstStyle/>
          <a:p>
            <a:pPr algn="ctr"/>
            <a:r>
              <a:rPr lang="en-IN" sz="4400" b="1" dirty="0">
                <a:latin typeface="Times New Roman" panose="02020603050405020304" pitchFamily="18" charset="0"/>
                <a:cs typeface="Times New Roman" panose="02020603050405020304" pitchFamily="18" charset="0"/>
              </a:rPr>
              <a:t>SMART FITNESS MANAGEMENT SYSTEM</a:t>
            </a:r>
          </a:p>
        </p:txBody>
      </p:sp>
    </p:spTree>
    <p:extLst>
      <p:ext uri="{BB962C8B-B14F-4D97-AF65-F5344CB8AC3E}">
        <p14:creationId xmlns:p14="http://schemas.microsoft.com/office/powerpoint/2010/main" val="719657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81E357D-6B85-88E7-4A06-1F26284E3E75}"/>
              </a:ext>
            </a:extLst>
          </p:cNvPr>
          <p:cNvPicPr>
            <a:picLocks noChangeAspect="1"/>
          </p:cNvPicPr>
          <p:nvPr/>
        </p:nvPicPr>
        <p:blipFill>
          <a:blip r:embed="rId2"/>
          <a:stretch>
            <a:fillRect/>
          </a:stretch>
        </p:blipFill>
        <p:spPr>
          <a:xfrm>
            <a:off x="450850" y="774065"/>
            <a:ext cx="4523740" cy="5086350"/>
          </a:xfrm>
          <a:prstGeom prst="rect">
            <a:avLst/>
          </a:prstGeom>
          <a:ln>
            <a:solidFill>
              <a:schemeClr val="tx1"/>
            </a:solidFill>
          </a:ln>
        </p:spPr>
      </p:pic>
      <p:sp>
        <p:nvSpPr>
          <p:cNvPr id="3" name="TextBox 2">
            <a:extLst>
              <a:ext uri="{FF2B5EF4-FFF2-40B4-BE49-F238E27FC236}">
                <a16:creationId xmlns:a16="http://schemas.microsoft.com/office/drawing/2014/main" id="{15B0DE7D-52C4-04A3-1903-15BAC426AB85}"/>
              </a:ext>
            </a:extLst>
          </p:cNvPr>
          <p:cNvSpPr txBox="1"/>
          <p:nvPr/>
        </p:nvSpPr>
        <p:spPr>
          <a:xfrm>
            <a:off x="5273040" y="914400"/>
            <a:ext cx="4523740" cy="4197559"/>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Flow diagrams visually represent process workflows, showcasing sequential steps and decision points to achieve specific outcomes using symbols and arrows.</a:t>
            </a:r>
          </a:p>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 the context of database access within this project, the flow diagram illustrates interactions with the database, including tasks like adding, updating, or deleting records, facilitating a clear understanding of data management processes.</a:t>
            </a:r>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A3C7BEF7-6772-6A77-8C07-712C7DC54D5F}"/>
              </a:ext>
            </a:extLst>
          </p:cNvPr>
          <p:cNvSpPr txBox="1"/>
          <p:nvPr/>
        </p:nvSpPr>
        <p:spPr>
          <a:xfrm>
            <a:off x="1696720" y="5899269"/>
            <a:ext cx="2763520" cy="369332"/>
          </a:xfrm>
          <a:prstGeom prst="rect">
            <a:avLst/>
          </a:prstGeom>
          <a:no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Flow diagram</a:t>
            </a:r>
            <a:endParaRPr lang="en-IN" dirty="0"/>
          </a:p>
        </p:txBody>
      </p:sp>
    </p:spTree>
    <p:extLst>
      <p:ext uri="{BB962C8B-B14F-4D97-AF65-F5344CB8AC3E}">
        <p14:creationId xmlns:p14="http://schemas.microsoft.com/office/powerpoint/2010/main" val="2884919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screenshot of a diagram&#10;&#10;Description automatically generated">
            <a:extLst>
              <a:ext uri="{FF2B5EF4-FFF2-40B4-BE49-F238E27FC236}">
                <a16:creationId xmlns:a16="http://schemas.microsoft.com/office/drawing/2014/main" id="{C80100A6-44E3-491A-A999-315F092330CE}"/>
              </a:ext>
            </a:extLst>
          </p:cNvPr>
          <p:cNvPicPr>
            <a:picLocks noGrp="1" noChangeAspect="1"/>
          </p:cNvPicPr>
          <p:nvPr>
            <p:ph idx="1"/>
          </p:nvPr>
        </p:nvPicPr>
        <p:blipFill>
          <a:blip r:embed="rId2"/>
          <a:stretch>
            <a:fillRect/>
          </a:stretch>
        </p:blipFill>
        <p:spPr>
          <a:xfrm>
            <a:off x="314960" y="518161"/>
            <a:ext cx="5110480" cy="5323840"/>
          </a:xfrm>
          <a:prstGeom prst="rect">
            <a:avLst/>
          </a:prstGeom>
          <a:ln>
            <a:solidFill>
              <a:schemeClr val="tx1"/>
            </a:solidFill>
          </a:ln>
        </p:spPr>
      </p:pic>
      <p:sp>
        <p:nvSpPr>
          <p:cNvPr id="5" name="TextBox 4">
            <a:extLst>
              <a:ext uri="{FF2B5EF4-FFF2-40B4-BE49-F238E27FC236}">
                <a16:creationId xmlns:a16="http://schemas.microsoft.com/office/drawing/2014/main" id="{8BDDB072-4111-B02D-A5A5-225FFD16D1CA}"/>
              </a:ext>
            </a:extLst>
          </p:cNvPr>
          <p:cNvSpPr txBox="1"/>
          <p:nvPr/>
        </p:nvSpPr>
        <p:spPr>
          <a:xfrm>
            <a:off x="1645920" y="5911334"/>
            <a:ext cx="2225040"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Sequence Diagram</a:t>
            </a:r>
          </a:p>
        </p:txBody>
      </p:sp>
      <p:sp>
        <p:nvSpPr>
          <p:cNvPr id="6" name="TextBox 5">
            <a:extLst>
              <a:ext uri="{FF2B5EF4-FFF2-40B4-BE49-F238E27FC236}">
                <a16:creationId xmlns:a16="http://schemas.microsoft.com/office/drawing/2014/main" id="{78B06D30-E3E0-AF53-9684-2713D14A1BF5}"/>
              </a:ext>
            </a:extLst>
          </p:cNvPr>
          <p:cNvSpPr txBox="1"/>
          <p:nvPr/>
        </p:nvSpPr>
        <p:spPr>
          <a:xfrm>
            <a:off x="5527040" y="518161"/>
            <a:ext cx="4724400" cy="4613058"/>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Sequence diagrams in software engineering illustrate interactions between objects or components in a step-by-step manner, showcasing the flow of messages and actions over time.</a:t>
            </a:r>
          </a:p>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 the context of this project, sequence diagrams visualize user-system interactions, offering a detailed representation of events and aiding in identifying bottlenecks for refining system functionalities and optimizing performance.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82974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FB219-080B-588D-A2FD-96543A352BFF}"/>
              </a:ext>
            </a:extLst>
          </p:cNvPr>
          <p:cNvSpPr>
            <a:spLocks noGrp="1"/>
          </p:cNvSpPr>
          <p:nvPr>
            <p:ph type="title"/>
          </p:nvPr>
        </p:nvSpPr>
        <p:spPr>
          <a:xfrm>
            <a:off x="677334" y="609600"/>
            <a:ext cx="8596668" cy="792480"/>
          </a:xfrm>
        </p:spPr>
        <p:txBody>
          <a:bodyPr/>
          <a:lstStyle/>
          <a:p>
            <a:r>
              <a:rPr lang="en-IN" b="1" dirty="0">
                <a:latin typeface="Times New Roman" panose="02020603050405020304" pitchFamily="18" charset="0"/>
                <a:cs typeface="Times New Roman" panose="02020603050405020304" pitchFamily="18" charset="0"/>
              </a:rPr>
              <a:t>Sample Code</a:t>
            </a:r>
          </a:p>
        </p:txBody>
      </p:sp>
      <p:pic>
        <p:nvPicPr>
          <p:cNvPr id="6" name="Content Placeholder 5">
            <a:extLst>
              <a:ext uri="{FF2B5EF4-FFF2-40B4-BE49-F238E27FC236}">
                <a16:creationId xmlns:a16="http://schemas.microsoft.com/office/drawing/2014/main" id="{CFEAC7E7-61A0-5108-D262-7571D475EA5E}"/>
              </a:ext>
            </a:extLst>
          </p:cNvPr>
          <p:cNvPicPr>
            <a:picLocks noGrp="1" noChangeAspect="1"/>
          </p:cNvPicPr>
          <p:nvPr>
            <p:ph idx="1"/>
          </p:nvPr>
        </p:nvPicPr>
        <p:blipFill>
          <a:blip r:embed="rId3"/>
          <a:stretch>
            <a:fillRect/>
          </a:stretch>
        </p:blipFill>
        <p:spPr>
          <a:xfrm>
            <a:off x="1076960" y="1401763"/>
            <a:ext cx="8197042" cy="4640262"/>
          </a:xfrm>
        </p:spPr>
      </p:pic>
      <p:sp>
        <p:nvSpPr>
          <p:cNvPr id="7" name="TextBox 6">
            <a:extLst>
              <a:ext uri="{FF2B5EF4-FFF2-40B4-BE49-F238E27FC236}">
                <a16:creationId xmlns:a16="http://schemas.microsoft.com/office/drawing/2014/main" id="{72EB6EB2-BF0E-B016-1B14-EAC5F5553EA1}"/>
              </a:ext>
            </a:extLst>
          </p:cNvPr>
          <p:cNvSpPr txBox="1"/>
          <p:nvPr/>
        </p:nvSpPr>
        <p:spPr>
          <a:xfrm>
            <a:off x="2306320" y="6063734"/>
            <a:ext cx="7233920" cy="369332"/>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Flask API for Fitness Prediction Using Machine Learning Model</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0517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795E3-670A-81ED-B7F8-B2AF7CBCC2ED}"/>
              </a:ext>
            </a:extLst>
          </p:cNvPr>
          <p:cNvSpPr>
            <a:spLocks noGrp="1"/>
          </p:cNvSpPr>
          <p:nvPr>
            <p:ph type="title"/>
          </p:nvPr>
        </p:nvSpPr>
        <p:spPr>
          <a:xfrm>
            <a:off x="213360" y="487131"/>
            <a:ext cx="8596668" cy="772160"/>
          </a:xfrm>
        </p:spPr>
        <p:txBody>
          <a:bodyPr/>
          <a:lstStyle/>
          <a:p>
            <a:r>
              <a:rPr lang="en-IN" b="1" dirty="0">
                <a:latin typeface="Times New Roman" panose="02020603050405020304" pitchFamily="18" charset="0"/>
                <a:cs typeface="Times New Roman" panose="02020603050405020304" pitchFamily="18" charset="0"/>
              </a:rPr>
              <a:t>Output Screenshots</a:t>
            </a:r>
          </a:p>
        </p:txBody>
      </p:sp>
      <p:pic>
        <p:nvPicPr>
          <p:cNvPr id="4" name="Picture 3" descr="A person running in front of a sunset&#10;&#10;Description automatically generated">
            <a:extLst>
              <a:ext uri="{FF2B5EF4-FFF2-40B4-BE49-F238E27FC236}">
                <a16:creationId xmlns:a16="http://schemas.microsoft.com/office/drawing/2014/main" id="{9E427175-5F9F-028C-F9C5-56CC6465091D}"/>
              </a:ext>
            </a:extLst>
          </p:cNvPr>
          <p:cNvPicPr>
            <a:picLocks noChangeAspect="1"/>
          </p:cNvPicPr>
          <p:nvPr/>
        </p:nvPicPr>
        <p:blipFill>
          <a:blip r:embed="rId2"/>
          <a:stretch>
            <a:fillRect/>
          </a:stretch>
        </p:blipFill>
        <p:spPr>
          <a:xfrm>
            <a:off x="213360" y="1492252"/>
            <a:ext cx="5110480" cy="3098166"/>
          </a:xfrm>
          <a:prstGeom prst="rect">
            <a:avLst/>
          </a:prstGeom>
          <a:ln>
            <a:solidFill>
              <a:schemeClr val="tx1"/>
            </a:solidFill>
          </a:ln>
        </p:spPr>
      </p:pic>
      <p:pic>
        <p:nvPicPr>
          <p:cNvPr id="5" name="Picture 4" descr="A screenshot of a computer&#10;&#10;Description automatically generated">
            <a:extLst>
              <a:ext uri="{FF2B5EF4-FFF2-40B4-BE49-F238E27FC236}">
                <a16:creationId xmlns:a16="http://schemas.microsoft.com/office/drawing/2014/main" id="{98AE360B-9187-19CE-10E1-26BA8D239A9E}"/>
              </a:ext>
            </a:extLst>
          </p:cNvPr>
          <p:cNvPicPr>
            <a:picLocks noChangeAspect="1"/>
          </p:cNvPicPr>
          <p:nvPr/>
        </p:nvPicPr>
        <p:blipFill>
          <a:blip r:embed="rId3"/>
          <a:stretch>
            <a:fillRect/>
          </a:stretch>
        </p:blipFill>
        <p:spPr>
          <a:xfrm>
            <a:off x="5609907" y="1492252"/>
            <a:ext cx="5251133" cy="3098166"/>
          </a:xfrm>
          <a:prstGeom prst="rect">
            <a:avLst/>
          </a:prstGeom>
          <a:ln>
            <a:solidFill>
              <a:schemeClr val="tx1"/>
            </a:solidFill>
          </a:ln>
        </p:spPr>
      </p:pic>
      <p:sp>
        <p:nvSpPr>
          <p:cNvPr id="6" name="TextBox 5">
            <a:extLst>
              <a:ext uri="{FF2B5EF4-FFF2-40B4-BE49-F238E27FC236}">
                <a16:creationId xmlns:a16="http://schemas.microsoft.com/office/drawing/2014/main" id="{D5C72EF3-E368-A3D7-100C-3710ABD59781}"/>
              </a:ext>
            </a:extLst>
          </p:cNvPr>
          <p:cNvSpPr txBox="1"/>
          <p:nvPr/>
        </p:nvSpPr>
        <p:spPr>
          <a:xfrm>
            <a:off x="1439331" y="4624780"/>
            <a:ext cx="3515360" cy="369332"/>
          </a:xfrm>
          <a:prstGeom prst="rect">
            <a:avLst/>
          </a:prstGeom>
          <a:noFill/>
        </p:spPr>
        <p:txBody>
          <a:bodyPr wrap="square" rtlCol="0">
            <a:spAutoFit/>
          </a:bodyPr>
          <a:lstStyle/>
          <a:p>
            <a:r>
              <a:rPr lang="en-IN" dirty="0"/>
              <a:t>Home Page before Signup</a:t>
            </a:r>
          </a:p>
        </p:txBody>
      </p:sp>
      <p:sp>
        <p:nvSpPr>
          <p:cNvPr id="7" name="TextBox 6">
            <a:extLst>
              <a:ext uri="{FF2B5EF4-FFF2-40B4-BE49-F238E27FC236}">
                <a16:creationId xmlns:a16="http://schemas.microsoft.com/office/drawing/2014/main" id="{065050BA-E74B-4F45-8D61-32E01A36BFA7}"/>
              </a:ext>
            </a:extLst>
          </p:cNvPr>
          <p:cNvSpPr txBox="1"/>
          <p:nvPr/>
        </p:nvSpPr>
        <p:spPr>
          <a:xfrm>
            <a:off x="7057952" y="4624780"/>
            <a:ext cx="2355042" cy="369332"/>
          </a:xfrm>
          <a:prstGeom prst="rect">
            <a:avLst/>
          </a:prstGeom>
          <a:noFill/>
        </p:spPr>
        <p:txBody>
          <a:bodyPr wrap="square" rtlCol="0">
            <a:spAutoFit/>
          </a:bodyPr>
          <a:lstStyle/>
          <a:p>
            <a:r>
              <a:rPr lang="en-IN" dirty="0"/>
              <a:t>Signup Page</a:t>
            </a:r>
          </a:p>
        </p:txBody>
      </p:sp>
      <p:sp>
        <p:nvSpPr>
          <p:cNvPr id="8" name="TextBox 7">
            <a:extLst>
              <a:ext uri="{FF2B5EF4-FFF2-40B4-BE49-F238E27FC236}">
                <a16:creationId xmlns:a16="http://schemas.microsoft.com/office/drawing/2014/main" id="{11DDEE67-CAAD-EAEC-B84A-129CF1D7197E}"/>
              </a:ext>
            </a:extLst>
          </p:cNvPr>
          <p:cNvSpPr txBox="1"/>
          <p:nvPr/>
        </p:nvSpPr>
        <p:spPr>
          <a:xfrm>
            <a:off x="533400" y="5056340"/>
            <a:ext cx="10327640" cy="1704569"/>
          </a:xfrm>
          <a:prstGeom prst="rect">
            <a:avLst/>
          </a:prstGeom>
          <a:noFill/>
        </p:spPr>
        <p:txBody>
          <a:bodyPr wrap="square" rtlCol="0">
            <a:spAutoFit/>
          </a:bodyPr>
          <a:lstStyle/>
          <a:p>
            <a:pPr algn="just">
              <a:lnSpc>
                <a:spcPct val="150000"/>
              </a:lnSpc>
            </a:pPr>
            <a:r>
              <a:rPr lang="en-IN" dirty="0">
                <a:latin typeface="Times New Roman" panose="02020603050405020304" pitchFamily="18" charset="0"/>
                <a:ea typeface="Aptos" panose="020B0004020202020204" pitchFamily="34" charset="0"/>
                <a:cs typeface="Times New Roman" panose="02020603050405020304" pitchFamily="18" charset="0"/>
              </a:rPr>
              <a:t>T</a:t>
            </a:r>
            <a:r>
              <a:rPr lang="en-IN" sz="1800" dirty="0">
                <a:effectLst/>
                <a:latin typeface="Times New Roman" panose="02020603050405020304" pitchFamily="18" charset="0"/>
                <a:ea typeface="Aptos" panose="020B0004020202020204" pitchFamily="34" charset="0"/>
                <a:cs typeface="Times New Roman" panose="02020603050405020304" pitchFamily="18" charset="0"/>
              </a:rPr>
              <a:t>he </a:t>
            </a:r>
            <a:r>
              <a:rPr lang="en-IN" sz="1800" b="1" dirty="0">
                <a:effectLst/>
                <a:latin typeface="Times New Roman" panose="02020603050405020304" pitchFamily="18" charset="0"/>
                <a:ea typeface="Aptos" panose="020B0004020202020204" pitchFamily="34" charset="0"/>
                <a:cs typeface="Times New Roman" panose="02020603050405020304" pitchFamily="18" charset="0"/>
              </a:rPr>
              <a:t>Home page</a:t>
            </a:r>
            <a:r>
              <a:rPr lang="en-IN" sz="1800" dirty="0">
                <a:effectLst/>
                <a:latin typeface="Times New Roman" panose="02020603050405020304" pitchFamily="18" charset="0"/>
                <a:ea typeface="Aptos" panose="020B0004020202020204" pitchFamily="34" charset="0"/>
                <a:cs typeface="Times New Roman" panose="02020603050405020304" pitchFamily="18" charset="0"/>
              </a:rPr>
              <a:t> which serves as the initial interface of the fitness tracking website, offering users an overview of its features and functionalities. The signup page enables new users to create an account, providing essential information such as username, email, and password to gain access to the platform's services.</a:t>
            </a:r>
          </a:p>
          <a:p>
            <a:pPr algn="just">
              <a:lnSpc>
                <a:spcPct val="150000"/>
              </a:lnSpc>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28681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erson running in front of a sunset&#10;&#10;Description automatically generated">
            <a:extLst>
              <a:ext uri="{FF2B5EF4-FFF2-40B4-BE49-F238E27FC236}">
                <a16:creationId xmlns:a16="http://schemas.microsoft.com/office/drawing/2014/main" id="{5C28B515-5921-4016-A99D-C1C47C1EAAC9}"/>
              </a:ext>
            </a:extLst>
          </p:cNvPr>
          <p:cNvPicPr>
            <a:picLocks noChangeAspect="1"/>
          </p:cNvPicPr>
          <p:nvPr/>
        </p:nvPicPr>
        <p:blipFill>
          <a:blip r:embed="rId2"/>
          <a:stretch>
            <a:fillRect/>
          </a:stretch>
        </p:blipFill>
        <p:spPr>
          <a:xfrm>
            <a:off x="622617" y="827722"/>
            <a:ext cx="4731703" cy="3140075"/>
          </a:xfrm>
          <a:prstGeom prst="rect">
            <a:avLst/>
          </a:prstGeom>
          <a:ln>
            <a:solidFill>
              <a:schemeClr val="tx1"/>
            </a:solidFill>
          </a:ln>
        </p:spPr>
      </p:pic>
      <p:pic>
        <p:nvPicPr>
          <p:cNvPr id="3" name="Picture 2" descr="A screenshot of a computer&#10;&#10;Description automatically generated">
            <a:extLst>
              <a:ext uri="{FF2B5EF4-FFF2-40B4-BE49-F238E27FC236}">
                <a16:creationId xmlns:a16="http://schemas.microsoft.com/office/drawing/2014/main" id="{2C4E231A-2AC1-EB66-B13C-05ACEAD16824}"/>
              </a:ext>
            </a:extLst>
          </p:cNvPr>
          <p:cNvPicPr>
            <a:picLocks noChangeAspect="1"/>
          </p:cNvPicPr>
          <p:nvPr/>
        </p:nvPicPr>
        <p:blipFill>
          <a:blip r:embed="rId3"/>
          <a:stretch>
            <a:fillRect/>
          </a:stretch>
        </p:blipFill>
        <p:spPr>
          <a:xfrm>
            <a:off x="5605780" y="827721"/>
            <a:ext cx="5082540" cy="3140075"/>
          </a:xfrm>
          <a:prstGeom prst="rect">
            <a:avLst/>
          </a:prstGeom>
          <a:ln>
            <a:solidFill>
              <a:schemeClr val="tx1"/>
            </a:solidFill>
          </a:ln>
        </p:spPr>
      </p:pic>
      <p:sp>
        <p:nvSpPr>
          <p:cNvPr id="4" name="TextBox 3">
            <a:extLst>
              <a:ext uri="{FF2B5EF4-FFF2-40B4-BE49-F238E27FC236}">
                <a16:creationId xmlns:a16="http://schemas.microsoft.com/office/drawing/2014/main" id="{614E4363-918B-3C32-E238-7914C8E9C49D}"/>
              </a:ext>
            </a:extLst>
          </p:cNvPr>
          <p:cNvSpPr txBox="1"/>
          <p:nvPr/>
        </p:nvSpPr>
        <p:spPr>
          <a:xfrm>
            <a:off x="622617" y="3967796"/>
            <a:ext cx="10065703" cy="369332"/>
          </a:xfrm>
          <a:prstGeom prst="rect">
            <a:avLst/>
          </a:prstGeom>
          <a:noFill/>
        </p:spPr>
        <p:txBody>
          <a:bodyPr wrap="square" rtlCol="0">
            <a:spAutoFit/>
          </a:bodyPr>
          <a:lstStyle/>
          <a:p>
            <a:r>
              <a:rPr lang="en-IN" dirty="0"/>
              <a:t>               After Login page                                                        Add Exercise page</a:t>
            </a:r>
          </a:p>
        </p:txBody>
      </p:sp>
      <p:sp>
        <p:nvSpPr>
          <p:cNvPr id="5" name="TextBox 4">
            <a:extLst>
              <a:ext uri="{FF2B5EF4-FFF2-40B4-BE49-F238E27FC236}">
                <a16:creationId xmlns:a16="http://schemas.microsoft.com/office/drawing/2014/main" id="{349002D4-720C-1494-A697-CEB1C46A8A52}"/>
              </a:ext>
            </a:extLst>
          </p:cNvPr>
          <p:cNvSpPr txBox="1"/>
          <p:nvPr/>
        </p:nvSpPr>
        <p:spPr>
          <a:xfrm>
            <a:off x="622617" y="4460240"/>
            <a:ext cx="10065702" cy="2031325"/>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IN" sz="1800" dirty="0">
                <a:effectLst/>
                <a:latin typeface="Times New Roman" panose="02020603050405020304" pitchFamily="18" charset="0"/>
                <a:ea typeface="Aptos" panose="020B0004020202020204" pitchFamily="34" charset="0"/>
              </a:rPr>
              <a:t>The </a:t>
            </a:r>
            <a:r>
              <a:rPr lang="en-IN" sz="1800" b="1" dirty="0">
                <a:effectLst/>
                <a:latin typeface="Times New Roman" panose="02020603050405020304" pitchFamily="18" charset="0"/>
                <a:ea typeface="Aptos" panose="020B0004020202020204" pitchFamily="34" charset="0"/>
              </a:rPr>
              <a:t>Home page</a:t>
            </a:r>
            <a:r>
              <a:rPr lang="en-IN" sz="1800" dirty="0">
                <a:effectLst/>
                <a:latin typeface="Times New Roman" panose="02020603050405020304" pitchFamily="18" charset="0"/>
                <a:ea typeface="Aptos" panose="020B0004020202020204" pitchFamily="34" charset="0"/>
              </a:rPr>
              <a:t> after login presents a personalized dashboard showcasing the user's fitness journey.</a:t>
            </a:r>
          </a:p>
          <a:p>
            <a:pPr marL="285750" indent="-285750" algn="just">
              <a:lnSpc>
                <a:spcPct val="150000"/>
              </a:lnSpc>
              <a:buFont typeface="Arial" panose="020B0604020202020204" pitchFamily="34" charset="0"/>
              <a:buChar char="•"/>
            </a:pPr>
            <a:r>
              <a:rPr lang="en-IN" dirty="0">
                <a:latin typeface="Times New Roman" panose="02020603050405020304" pitchFamily="18" charset="0"/>
              </a:rPr>
              <a:t>The </a:t>
            </a:r>
            <a:r>
              <a:rPr lang="en-IN" sz="1800" b="1" dirty="0">
                <a:effectLst/>
                <a:latin typeface="Times New Roman" panose="02020603050405020304" pitchFamily="18" charset="0"/>
                <a:ea typeface="Aptos" panose="020B0004020202020204" pitchFamily="34" charset="0"/>
                <a:cs typeface="Times New Roman" panose="02020603050405020304" pitchFamily="18" charset="0"/>
              </a:rPr>
              <a:t>Exercise page </a:t>
            </a:r>
            <a:r>
              <a:rPr lang="en-IN" sz="1800" dirty="0">
                <a:effectLst/>
                <a:latin typeface="Times New Roman" panose="02020603050405020304" pitchFamily="18" charset="0"/>
                <a:ea typeface="Aptos" panose="020B0004020202020204" pitchFamily="34" charset="0"/>
                <a:cs typeface="Times New Roman" panose="02020603050405020304" pitchFamily="18" charset="0"/>
              </a:rPr>
              <a:t>allows users to add the track of their exercise done either in cardio or resistance. If they don’t have any idea about exercise they can click on “here” link which redirects them to the </a:t>
            </a:r>
            <a:r>
              <a:rPr lang="en-IN" sz="1800" b="1" dirty="0">
                <a:effectLst/>
                <a:latin typeface="Times New Roman" panose="02020603050405020304" pitchFamily="18" charset="0"/>
                <a:ea typeface="Aptos" panose="020B0004020202020204" pitchFamily="34" charset="0"/>
                <a:cs typeface="Times New Roman" panose="02020603050405020304" pitchFamily="18" charset="0"/>
              </a:rPr>
              <a:t>Guide page</a:t>
            </a:r>
            <a:r>
              <a:rPr lang="en-IN" sz="1800" dirty="0">
                <a:effectLst/>
                <a:latin typeface="Times New Roman" panose="02020603050405020304" pitchFamily="18" charset="0"/>
                <a:ea typeface="Aptos" panose="020B0004020202020204" pitchFamily="34" charset="0"/>
                <a:cs typeface="Times New Roman" panose="02020603050405020304" pitchFamily="18" charset="0"/>
              </a:rPr>
              <a:t> to guide them about some exercises done frequently by beginners.</a:t>
            </a:r>
            <a:endParaRPr lang="en-IN" sz="1800" dirty="0">
              <a:effectLst/>
              <a:latin typeface="Aptos" panose="020B0004020202020204" pitchFamily="34" charset="0"/>
              <a:ea typeface="Aptos" panose="020B0004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630789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9055F0B3-8ADA-437D-623C-413F1FCF90EC}"/>
              </a:ext>
            </a:extLst>
          </p:cNvPr>
          <p:cNvPicPr>
            <a:picLocks noChangeAspect="1"/>
          </p:cNvPicPr>
          <p:nvPr/>
        </p:nvPicPr>
        <p:blipFill>
          <a:blip r:embed="rId2"/>
          <a:stretch>
            <a:fillRect/>
          </a:stretch>
        </p:blipFill>
        <p:spPr>
          <a:xfrm>
            <a:off x="611504" y="673100"/>
            <a:ext cx="4986655" cy="3157220"/>
          </a:xfrm>
          <a:prstGeom prst="rect">
            <a:avLst/>
          </a:prstGeom>
          <a:ln>
            <a:solidFill>
              <a:schemeClr val="tx1"/>
            </a:solidFill>
          </a:ln>
        </p:spPr>
      </p:pic>
      <p:pic>
        <p:nvPicPr>
          <p:cNvPr id="3" name="Picture 2" descr="A screenshot of a computer screen&#10;&#10;Description automatically generated">
            <a:extLst>
              <a:ext uri="{FF2B5EF4-FFF2-40B4-BE49-F238E27FC236}">
                <a16:creationId xmlns:a16="http://schemas.microsoft.com/office/drawing/2014/main" id="{89143CE2-BD97-EC09-2192-BCCCADDEB31C}"/>
              </a:ext>
            </a:extLst>
          </p:cNvPr>
          <p:cNvPicPr>
            <a:picLocks noChangeAspect="1"/>
          </p:cNvPicPr>
          <p:nvPr/>
        </p:nvPicPr>
        <p:blipFill>
          <a:blip r:embed="rId3"/>
          <a:stretch>
            <a:fillRect/>
          </a:stretch>
        </p:blipFill>
        <p:spPr>
          <a:xfrm>
            <a:off x="5792470" y="673100"/>
            <a:ext cx="4914900" cy="3157220"/>
          </a:xfrm>
          <a:prstGeom prst="rect">
            <a:avLst/>
          </a:prstGeom>
          <a:ln>
            <a:solidFill>
              <a:schemeClr val="tx1"/>
            </a:solidFill>
          </a:ln>
        </p:spPr>
      </p:pic>
      <p:sp>
        <p:nvSpPr>
          <p:cNvPr id="4" name="TextBox 3">
            <a:extLst>
              <a:ext uri="{FF2B5EF4-FFF2-40B4-BE49-F238E27FC236}">
                <a16:creationId xmlns:a16="http://schemas.microsoft.com/office/drawing/2014/main" id="{016B742A-4AE6-CD4B-9C04-12098A5FCFDC}"/>
              </a:ext>
            </a:extLst>
          </p:cNvPr>
          <p:cNvSpPr txBox="1"/>
          <p:nvPr/>
        </p:nvSpPr>
        <p:spPr>
          <a:xfrm>
            <a:off x="611504" y="3830320"/>
            <a:ext cx="10208896" cy="369332"/>
          </a:xfrm>
          <a:prstGeom prst="rect">
            <a:avLst/>
          </a:prstGeom>
          <a:noFill/>
        </p:spPr>
        <p:txBody>
          <a:bodyPr wrap="square" rtlCol="0">
            <a:spAutoFit/>
          </a:bodyPr>
          <a:lstStyle/>
          <a:p>
            <a:r>
              <a:rPr lang="en-IN" dirty="0"/>
              <a:t>                  Add Exercise page                                                         Guide Page </a:t>
            </a:r>
          </a:p>
        </p:txBody>
      </p:sp>
      <p:sp>
        <p:nvSpPr>
          <p:cNvPr id="5" name="TextBox 4">
            <a:extLst>
              <a:ext uri="{FF2B5EF4-FFF2-40B4-BE49-F238E27FC236}">
                <a16:creationId xmlns:a16="http://schemas.microsoft.com/office/drawing/2014/main" id="{1D76F2DF-94B3-DE3E-C93A-873EEB5AB4D0}"/>
              </a:ext>
            </a:extLst>
          </p:cNvPr>
          <p:cNvSpPr txBox="1"/>
          <p:nvPr/>
        </p:nvSpPr>
        <p:spPr>
          <a:xfrm>
            <a:off x="611504" y="4470400"/>
            <a:ext cx="10208896" cy="2119876"/>
          </a:xfrm>
          <a:prstGeom prst="rect">
            <a:avLst/>
          </a:prstGeom>
          <a:noFill/>
        </p:spPr>
        <p:txBody>
          <a:bodyPr wrap="square" rtlCol="0">
            <a:spAutoFit/>
          </a:bodyPr>
          <a:lstStyle/>
          <a:p>
            <a:pPr algn="just">
              <a:lnSpc>
                <a:spcPct val="150000"/>
              </a:lnSpc>
            </a:pPr>
            <a:r>
              <a:rPr lang="en-IN" dirty="0">
                <a:latin typeface="Times New Roman" panose="02020603050405020304" pitchFamily="18" charset="0"/>
                <a:cs typeface="Times New Roman" panose="02020603050405020304" pitchFamily="18" charset="0"/>
              </a:rPr>
              <a:t>The Add Exercise</a:t>
            </a:r>
            <a:r>
              <a:rPr lang="en-IN" sz="1800" dirty="0">
                <a:effectLst/>
                <a:latin typeface="Times New Roman" panose="02020603050405020304" pitchFamily="18" charset="0"/>
                <a:ea typeface="Aptos" panose="020B0004020202020204" pitchFamily="34" charset="0"/>
                <a:cs typeface="Times New Roman" panose="02020603050405020304" pitchFamily="18" charset="0"/>
              </a:rPr>
              <a:t> page which allows the users to add the cardio exercise record done by them and the </a:t>
            </a:r>
            <a:r>
              <a:rPr lang="en-IN" sz="1800" b="1" dirty="0">
                <a:effectLst/>
                <a:latin typeface="Times New Roman" panose="02020603050405020304" pitchFamily="18" charset="0"/>
                <a:ea typeface="Aptos" panose="020B0004020202020204" pitchFamily="34" charset="0"/>
                <a:cs typeface="Times New Roman" panose="02020603050405020304" pitchFamily="18" charset="0"/>
              </a:rPr>
              <a:t>Guide page</a:t>
            </a:r>
            <a:r>
              <a:rPr lang="en-IN" sz="1800" dirty="0">
                <a:effectLst/>
                <a:latin typeface="Times New Roman" panose="02020603050405020304" pitchFamily="18" charset="0"/>
                <a:ea typeface="Aptos" panose="020B0004020202020204" pitchFamily="34" charset="0"/>
                <a:cs typeface="Times New Roman" panose="02020603050405020304" pitchFamily="18" charset="0"/>
              </a:rPr>
              <a:t> which is used to guide the users how to practice cardio and resistance exercises by using images, steps to practice and describing the advantages of the exercises and this is the redirected page when from the </a:t>
            </a:r>
            <a:r>
              <a:rPr lang="en-IN" sz="1800" b="1" dirty="0">
                <a:effectLst/>
                <a:latin typeface="Times New Roman" panose="02020603050405020304" pitchFamily="18" charset="0"/>
                <a:ea typeface="Aptos" panose="020B0004020202020204" pitchFamily="34" charset="0"/>
                <a:cs typeface="Times New Roman" panose="02020603050405020304" pitchFamily="18" charset="0"/>
              </a:rPr>
              <a:t>Exercise page</a:t>
            </a:r>
            <a:r>
              <a:rPr lang="en-IN" sz="1800" dirty="0">
                <a:effectLst/>
                <a:latin typeface="Times New Roman" panose="02020603050405020304" pitchFamily="18" charset="0"/>
                <a:ea typeface="Aptos" panose="020B0004020202020204" pitchFamily="34" charset="0"/>
                <a:cs typeface="Times New Roman" panose="02020603050405020304" pitchFamily="18" charset="0"/>
              </a:rPr>
              <a:t>.</a:t>
            </a:r>
          </a:p>
          <a:p>
            <a:pPr algn="just">
              <a:lnSpc>
                <a:spcPct val="150000"/>
              </a:lnSpc>
            </a:pPr>
            <a:r>
              <a:rPr lang="en-IN" sz="18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5600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1A908ED9-FE6E-F227-AF02-EFCD84AE223C}"/>
              </a:ext>
            </a:extLst>
          </p:cNvPr>
          <p:cNvPicPr>
            <a:picLocks noChangeAspect="1"/>
          </p:cNvPicPr>
          <p:nvPr/>
        </p:nvPicPr>
        <p:blipFill>
          <a:blip r:embed="rId2"/>
          <a:stretch>
            <a:fillRect/>
          </a:stretch>
        </p:blipFill>
        <p:spPr>
          <a:xfrm>
            <a:off x="359092" y="699134"/>
            <a:ext cx="4890135" cy="2856865"/>
          </a:xfrm>
          <a:prstGeom prst="rect">
            <a:avLst/>
          </a:prstGeom>
          <a:ln>
            <a:solidFill>
              <a:schemeClr val="tx1"/>
            </a:solidFill>
          </a:ln>
        </p:spPr>
      </p:pic>
      <p:sp>
        <p:nvSpPr>
          <p:cNvPr id="4" name="TextBox 3">
            <a:extLst>
              <a:ext uri="{FF2B5EF4-FFF2-40B4-BE49-F238E27FC236}">
                <a16:creationId xmlns:a16="http://schemas.microsoft.com/office/drawing/2014/main" id="{F34B08FC-DA39-411B-A8E2-03680DA474F3}"/>
              </a:ext>
            </a:extLst>
          </p:cNvPr>
          <p:cNvSpPr txBox="1"/>
          <p:nvPr/>
        </p:nvSpPr>
        <p:spPr>
          <a:xfrm>
            <a:off x="359092" y="3555999"/>
            <a:ext cx="10085388" cy="369332"/>
          </a:xfrm>
          <a:prstGeom prst="rect">
            <a:avLst/>
          </a:prstGeom>
          <a:noFill/>
        </p:spPr>
        <p:txBody>
          <a:bodyPr wrap="square" rtlCol="0">
            <a:spAutoFit/>
          </a:bodyPr>
          <a:lstStyle/>
          <a:p>
            <a:r>
              <a:rPr lang="en-IN" dirty="0"/>
              <a:t>                      History Page                                                 Fitness Prediction Page</a:t>
            </a:r>
          </a:p>
        </p:txBody>
      </p:sp>
      <p:sp>
        <p:nvSpPr>
          <p:cNvPr id="5" name="TextBox 4">
            <a:extLst>
              <a:ext uri="{FF2B5EF4-FFF2-40B4-BE49-F238E27FC236}">
                <a16:creationId xmlns:a16="http://schemas.microsoft.com/office/drawing/2014/main" id="{0B3DAAA8-F39D-F964-9C0A-CA8C08C990A6}"/>
              </a:ext>
            </a:extLst>
          </p:cNvPr>
          <p:cNvSpPr txBox="1"/>
          <p:nvPr/>
        </p:nvSpPr>
        <p:spPr>
          <a:xfrm>
            <a:off x="436880" y="4013200"/>
            <a:ext cx="10302240" cy="253537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dirty="0">
                <a:latin typeface="Times New Roman" panose="02020603050405020304" pitchFamily="18" charset="0"/>
                <a:ea typeface="Aptos" panose="020B0004020202020204" pitchFamily="34" charset="0"/>
              </a:rPr>
              <a:t>T</a:t>
            </a:r>
            <a:r>
              <a:rPr lang="en-IN" sz="1800" dirty="0">
                <a:effectLst/>
                <a:latin typeface="Times New Roman" panose="02020603050405020304" pitchFamily="18" charset="0"/>
                <a:ea typeface="Aptos" panose="020B0004020202020204" pitchFamily="34" charset="0"/>
              </a:rPr>
              <a:t>he </a:t>
            </a:r>
            <a:r>
              <a:rPr lang="en-IN" sz="1800" b="1" dirty="0">
                <a:effectLst/>
                <a:latin typeface="Times New Roman" panose="02020603050405020304" pitchFamily="18" charset="0"/>
                <a:ea typeface="Aptos" panose="020B0004020202020204" pitchFamily="34" charset="0"/>
              </a:rPr>
              <a:t>History page </a:t>
            </a:r>
            <a:r>
              <a:rPr lang="en-IN" sz="1800" dirty="0">
                <a:effectLst/>
                <a:latin typeface="Times New Roman" panose="02020603050405020304" pitchFamily="18" charset="0"/>
                <a:ea typeface="Aptos" panose="020B0004020202020204" pitchFamily="34" charset="0"/>
              </a:rPr>
              <a:t>which shows all the records of the user displays a comprehensive overview of the user's past exercises, allowing them to track their progress over time and make informed decisions for future workouts. </a:t>
            </a:r>
          </a:p>
          <a:p>
            <a:pPr marL="285750" indent="-285750">
              <a:lnSpc>
                <a:spcPct val="150000"/>
              </a:lnSpc>
              <a:buFont typeface="Arial" panose="020B0604020202020204" pitchFamily="34" charset="0"/>
              <a:buChar char="•"/>
            </a:pPr>
            <a:r>
              <a:rPr lang="en-IN" dirty="0">
                <a:latin typeface="Times New Roman" panose="02020603050405020304" pitchFamily="18" charset="0"/>
                <a:ea typeface="Aptos" panose="020B0004020202020204" pitchFamily="34" charset="0"/>
              </a:rPr>
              <a:t>T</a:t>
            </a:r>
            <a:r>
              <a:rPr lang="en-IN" sz="1800" dirty="0">
                <a:effectLst/>
                <a:latin typeface="Times New Roman" panose="02020603050405020304" pitchFamily="18" charset="0"/>
                <a:ea typeface="Aptos" panose="020B0004020202020204" pitchFamily="34" charset="0"/>
              </a:rPr>
              <a:t>he </a:t>
            </a:r>
            <a:r>
              <a:rPr lang="en-IN" sz="1800" b="1" dirty="0">
                <a:effectLst/>
                <a:latin typeface="Times New Roman" panose="02020603050405020304" pitchFamily="18" charset="0"/>
                <a:ea typeface="Aptos" panose="020B0004020202020204" pitchFamily="34" charset="0"/>
              </a:rPr>
              <a:t>Fitness Prediction page</a:t>
            </a:r>
            <a:r>
              <a:rPr lang="en-IN" sz="1800" dirty="0">
                <a:effectLst/>
                <a:latin typeface="Times New Roman" panose="02020603050405020304" pitchFamily="18" charset="0"/>
                <a:ea typeface="Aptos" panose="020B0004020202020204" pitchFamily="34" charset="0"/>
              </a:rPr>
              <a:t> utilizes user inputs to generate personalized fitness assessments, offering insights into their current fitness level using machine learning techniques such as gradient boosting algorithm.</a:t>
            </a:r>
            <a:endParaRPr lang="en-IN" dirty="0"/>
          </a:p>
        </p:txBody>
      </p:sp>
      <p:pic>
        <p:nvPicPr>
          <p:cNvPr id="9" name="Picture 8">
            <a:extLst>
              <a:ext uri="{FF2B5EF4-FFF2-40B4-BE49-F238E27FC236}">
                <a16:creationId xmlns:a16="http://schemas.microsoft.com/office/drawing/2014/main" id="{8A42B7BA-B6B0-B8D2-8E65-2F883A6E87A2}"/>
              </a:ext>
            </a:extLst>
          </p:cNvPr>
          <p:cNvPicPr>
            <a:picLocks noChangeAspect="1"/>
          </p:cNvPicPr>
          <p:nvPr/>
        </p:nvPicPr>
        <p:blipFill>
          <a:blip r:embed="rId3"/>
          <a:stretch>
            <a:fillRect/>
          </a:stretch>
        </p:blipFill>
        <p:spPr>
          <a:xfrm>
            <a:off x="5472083" y="699135"/>
            <a:ext cx="4890135" cy="2856864"/>
          </a:xfrm>
          <a:prstGeom prst="rect">
            <a:avLst/>
          </a:prstGeom>
          <a:ln>
            <a:solidFill>
              <a:schemeClr val="tx1"/>
            </a:solidFill>
          </a:ln>
        </p:spPr>
      </p:pic>
    </p:spTree>
    <p:extLst>
      <p:ext uri="{BB962C8B-B14F-4D97-AF65-F5344CB8AC3E}">
        <p14:creationId xmlns:p14="http://schemas.microsoft.com/office/powerpoint/2010/main" val="627723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6818E56C-11AB-4343-DD95-5CCA6128C7C9}"/>
              </a:ext>
            </a:extLst>
          </p:cNvPr>
          <p:cNvPicPr>
            <a:picLocks noChangeAspect="1"/>
          </p:cNvPicPr>
          <p:nvPr/>
        </p:nvPicPr>
        <p:blipFill>
          <a:blip r:embed="rId2"/>
          <a:stretch>
            <a:fillRect/>
          </a:stretch>
        </p:blipFill>
        <p:spPr>
          <a:xfrm>
            <a:off x="629285" y="718820"/>
            <a:ext cx="4857750" cy="2710180"/>
          </a:xfrm>
          <a:prstGeom prst="rect">
            <a:avLst/>
          </a:prstGeom>
          <a:ln>
            <a:solidFill>
              <a:schemeClr val="tx1"/>
            </a:solidFill>
          </a:ln>
        </p:spPr>
      </p:pic>
      <p:pic>
        <p:nvPicPr>
          <p:cNvPr id="3" name="Picture 2" descr="A screenshot of a computer&#10;&#10;Description automatically generated">
            <a:extLst>
              <a:ext uri="{FF2B5EF4-FFF2-40B4-BE49-F238E27FC236}">
                <a16:creationId xmlns:a16="http://schemas.microsoft.com/office/drawing/2014/main" id="{F6B7594A-3D10-BB21-BD72-877AAF1F1019}"/>
              </a:ext>
            </a:extLst>
          </p:cNvPr>
          <p:cNvPicPr>
            <a:picLocks noChangeAspect="1"/>
          </p:cNvPicPr>
          <p:nvPr/>
        </p:nvPicPr>
        <p:blipFill>
          <a:blip r:embed="rId3"/>
          <a:stretch>
            <a:fillRect/>
          </a:stretch>
        </p:blipFill>
        <p:spPr>
          <a:xfrm>
            <a:off x="5795645" y="718821"/>
            <a:ext cx="4766310" cy="2710180"/>
          </a:xfrm>
          <a:prstGeom prst="rect">
            <a:avLst/>
          </a:prstGeom>
          <a:ln>
            <a:solidFill>
              <a:schemeClr val="tx1"/>
            </a:solidFill>
          </a:ln>
        </p:spPr>
      </p:pic>
      <p:sp>
        <p:nvSpPr>
          <p:cNvPr id="4" name="TextBox 3">
            <a:extLst>
              <a:ext uri="{FF2B5EF4-FFF2-40B4-BE49-F238E27FC236}">
                <a16:creationId xmlns:a16="http://schemas.microsoft.com/office/drawing/2014/main" id="{9D5A35A8-A532-B7A7-C221-B308C19E71DD}"/>
              </a:ext>
            </a:extLst>
          </p:cNvPr>
          <p:cNvSpPr txBox="1"/>
          <p:nvPr/>
        </p:nvSpPr>
        <p:spPr>
          <a:xfrm>
            <a:off x="629285" y="3627120"/>
            <a:ext cx="9845675" cy="369332"/>
          </a:xfrm>
          <a:prstGeom prst="rect">
            <a:avLst/>
          </a:prstGeom>
          <a:noFill/>
        </p:spPr>
        <p:txBody>
          <a:bodyPr wrap="square" rtlCol="0">
            <a:spAutoFit/>
          </a:bodyPr>
          <a:lstStyle/>
          <a:p>
            <a:pPr algn="ctr"/>
            <a:r>
              <a:rPr lang="en-IN" dirty="0"/>
              <a:t>Screenshots of data stored in MongoDB</a:t>
            </a:r>
          </a:p>
        </p:txBody>
      </p:sp>
      <p:sp>
        <p:nvSpPr>
          <p:cNvPr id="5" name="TextBox 4">
            <a:extLst>
              <a:ext uri="{FF2B5EF4-FFF2-40B4-BE49-F238E27FC236}">
                <a16:creationId xmlns:a16="http://schemas.microsoft.com/office/drawing/2014/main" id="{0E14ABB6-D550-4C44-4922-227CCB02A661}"/>
              </a:ext>
            </a:extLst>
          </p:cNvPr>
          <p:cNvSpPr txBox="1"/>
          <p:nvPr/>
        </p:nvSpPr>
        <p:spPr>
          <a:xfrm>
            <a:off x="843279" y="4348480"/>
            <a:ext cx="9718675" cy="1615827"/>
          </a:xfrm>
          <a:prstGeom prst="rect">
            <a:avLst/>
          </a:prstGeom>
          <a:noFill/>
        </p:spPr>
        <p:txBody>
          <a:bodyPr wrap="square" rtlCol="0">
            <a:spAutoFit/>
          </a:bodyPr>
          <a:lstStyle/>
          <a:p>
            <a:pPr>
              <a:lnSpc>
                <a:spcPct val="150000"/>
              </a:lnSpc>
            </a:pPr>
            <a:r>
              <a:rPr lang="en-IN" sz="1800" dirty="0">
                <a:effectLst/>
                <a:latin typeface="Times New Roman" panose="02020603050405020304" pitchFamily="18" charset="0"/>
                <a:ea typeface="Aptos" panose="020B0004020202020204" pitchFamily="34" charset="0"/>
                <a:cs typeface="Times New Roman" panose="02020603050405020304" pitchFamily="18" charset="0"/>
              </a:rPr>
              <a:t>The MongoDB collections stores user information including email, password, and exercise data, encompassing details of both cardio and resistance exercises, facilitating comprehensive fitness tracking for each user.</a:t>
            </a:r>
          </a:p>
          <a:p>
            <a:endParaRPr lang="en-IN" dirty="0"/>
          </a:p>
        </p:txBody>
      </p:sp>
    </p:spTree>
    <p:extLst>
      <p:ext uri="{BB962C8B-B14F-4D97-AF65-F5344CB8AC3E}">
        <p14:creationId xmlns:p14="http://schemas.microsoft.com/office/powerpoint/2010/main" val="534154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14DC2-78E5-D264-BEA0-1FD98F19ED8C}"/>
              </a:ext>
            </a:extLst>
          </p:cNvPr>
          <p:cNvSpPr>
            <a:spLocks noGrp="1"/>
          </p:cNvSpPr>
          <p:nvPr>
            <p:ph type="title"/>
          </p:nvPr>
        </p:nvSpPr>
        <p:spPr>
          <a:xfrm>
            <a:off x="677334" y="609600"/>
            <a:ext cx="8596668" cy="711200"/>
          </a:xfrm>
        </p:spPr>
        <p:txBody>
          <a:bodyPr/>
          <a:lstStyle/>
          <a:p>
            <a:r>
              <a:rPr lang="en-IN"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7DCCE68B-25C6-51FA-57BF-3DB5F993C4A0}"/>
              </a:ext>
            </a:extLst>
          </p:cNvPr>
          <p:cNvSpPr>
            <a:spLocks noGrp="1"/>
          </p:cNvSpPr>
          <p:nvPr>
            <p:ph idx="1"/>
          </p:nvPr>
        </p:nvSpPr>
        <p:spPr>
          <a:xfrm>
            <a:off x="677334" y="1574801"/>
            <a:ext cx="8596668" cy="4466562"/>
          </a:xfrm>
        </p:spPr>
        <p:txBody>
          <a:bodyPr>
            <a:normAutofit fontScale="62500" lnSpcReduction="20000"/>
          </a:bodyPr>
          <a:lstStyle/>
          <a:p>
            <a:pPr marL="92075" lvl="2" indent="-92075" algn="just">
              <a:lnSpc>
                <a:spcPct val="150000"/>
              </a:lnSpc>
              <a:spcAft>
                <a:spcPts val="800"/>
              </a:spcAft>
              <a:buSzPts val="1200"/>
              <a:buFont typeface="Times New Roman" panose="02020603050405020304" pitchFamily="18" charset="0"/>
              <a:buAutoNum type="arabicPeriod"/>
            </a:pPr>
            <a:r>
              <a:rPr lang="fr-FR" sz="2300" dirty="0">
                <a:effectLst/>
                <a:latin typeface="Times New Roman" panose="02020603050405020304" pitchFamily="18" charset="0"/>
                <a:ea typeface="Times New Roman" panose="02020603050405020304" pitchFamily="18" charset="0"/>
                <a:cs typeface="Times New Roman" panose="02020603050405020304" pitchFamily="18" charset="0"/>
              </a:rPr>
              <a:t>Bender, Chelsea G., et al. </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"Measuring the fitness of fitness trackers." </a:t>
            </a:r>
            <a:r>
              <a:rPr lang="en-IN" sz="2300" i="1" dirty="0">
                <a:effectLst/>
                <a:latin typeface="Times New Roman" panose="02020603050405020304" pitchFamily="18" charset="0"/>
                <a:ea typeface="Times New Roman" panose="02020603050405020304" pitchFamily="18" charset="0"/>
                <a:cs typeface="Times New Roman" panose="02020603050405020304" pitchFamily="18" charset="0"/>
              </a:rPr>
              <a:t>2017 IEEE Sensors Applications Symposium (SAS)</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 IEEE, 2017. </a:t>
            </a:r>
            <a:r>
              <a:rPr lang="en-IN" sz="2300" dirty="0" err="1">
                <a:effectLst/>
                <a:latin typeface="Times New Roman" panose="02020603050405020304" pitchFamily="18" charset="0"/>
                <a:ea typeface="Times New Roman" panose="02020603050405020304" pitchFamily="18" charset="0"/>
                <a:cs typeface="Times New Roman" panose="02020603050405020304" pitchFamily="18" charset="0"/>
              </a:rPr>
              <a:t>Reichherzer</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 Thomas, et al. "Using machine learning techniques to track individuals &amp; their fitness activities." </a:t>
            </a:r>
            <a:r>
              <a:rPr lang="en-IN" sz="2300" i="1" dirty="0">
                <a:effectLst/>
                <a:latin typeface="Times New Roman" panose="02020603050405020304" pitchFamily="18" charset="0"/>
                <a:ea typeface="Times New Roman" panose="02020603050405020304" pitchFamily="18" charset="0"/>
                <a:cs typeface="Times New Roman" panose="02020603050405020304" pitchFamily="18" charset="0"/>
              </a:rPr>
              <a:t>CATA 2017</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 ISCA, 2017.</a:t>
            </a:r>
            <a:endParaRPr lang="en-IN" sz="2300" dirty="0">
              <a:effectLst/>
              <a:latin typeface="Aptos" panose="020B0004020202020204" pitchFamily="34" charset="0"/>
              <a:ea typeface="Times New Roman" panose="02020603050405020304" pitchFamily="18" charset="0"/>
              <a:cs typeface="Times New Roman" panose="02020603050405020304" pitchFamily="18" charset="0"/>
            </a:endParaRPr>
          </a:p>
          <a:p>
            <a:pPr marL="92075" lvl="2" indent="-92075" algn="just">
              <a:lnSpc>
                <a:spcPct val="150000"/>
              </a:lnSpc>
              <a:spcAft>
                <a:spcPts val="800"/>
              </a:spcAft>
              <a:buSzPts val="1200"/>
              <a:buFont typeface="Times New Roman" panose="02020603050405020304" pitchFamily="18" charset="0"/>
              <a:buAutoNum type="arabicPeriod"/>
              <a:tabLst>
                <a:tab pos="1168400" algn="l"/>
              </a:tabLst>
            </a:pPr>
            <a:r>
              <a:rPr lang="en-IN" sz="2300" dirty="0" err="1">
                <a:effectLst/>
                <a:latin typeface="Times New Roman" panose="02020603050405020304" pitchFamily="18" charset="0"/>
                <a:ea typeface="Times New Roman" panose="02020603050405020304" pitchFamily="18" charset="0"/>
                <a:cs typeface="Times New Roman" panose="02020603050405020304" pitchFamily="18" charset="0"/>
              </a:rPr>
              <a:t>Nagovitsyn</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 Roman, Aleksander Osipov, and Mikhail Kudryavtsev. "The use of fitness trackers in the training process for increasing physical and functional abilities in athletes." </a:t>
            </a:r>
            <a:r>
              <a:rPr lang="en-IN" sz="2300" i="1" dirty="0">
                <a:effectLst/>
                <a:latin typeface="Times New Roman" panose="02020603050405020304" pitchFamily="18" charset="0"/>
                <a:ea typeface="Times New Roman" panose="02020603050405020304" pitchFamily="18" charset="0"/>
                <a:cs typeface="Times New Roman" panose="02020603050405020304" pitchFamily="18" charset="0"/>
              </a:rPr>
              <a:t>4th International Conference on Innovations in Sports, Tourism and Instructional Science (ICISTIS 2019)</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 Atlantis Press, 2019.</a:t>
            </a:r>
            <a:endParaRPr lang="en-IN" sz="2300" dirty="0">
              <a:effectLst/>
              <a:latin typeface="Aptos" panose="020B0004020202020204" pitchFamily="34" charset="0"/>
              <a:ea typeface="Times New Roman" panose="02020603050405020304" pitchFamily="18" charset="0"/>
              <a:cs typeface="Times New Roman" panose="02020603050405020304" pitchFamily="18" charset="0"/>
            </a:endParaRPr>
          </a:p>
          <a:p>
            <a:pPr marL="92075" lvl="2" indent="-92075" algn="just">
              <a:lnSpc>
                <a:spcPct val="150000"/>
              </a:lnSpc>
              <a:spcAft>
                <a:spcPts val="800"/>
              </a:spcAft>
              <a:buSzPts val="1200"/>
              <a:buFont typeface="Times New Roman" panose="02020603050405020304" pitchFamily="18" charset="0"/>
              <a:buAutoNum type="arabicPeriod"/>
              <a:tabLst>
                <a:tab pos="1168400" algn="l"/>
              </a:tabLst>
            </a:pP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Dubey, Durgesh Kumar. "AN ANALYTICAL STUDY OF USE AND EFFECTS OF FITNESS TRACKER ON HUMANS." </a:t>
            </a:r>
            <a:r>
              <a:rPr lang="en-IN" sz="2300" i="1" dirty="0">
                <a:effectLst/>
                <a:latin typeface="Times New Roman" panose="02020603050405020304" pitchFamily="18" charset="0"/>
                <a:ea typeface="Times New Roman" panose="02020603050405020304" pitchFamily="18" charset="0"/>
                <a:cs typeface="Times New Roman" panose="02020603050405020304" pitchFamily="18" charset="0"/>
              </a:rPr>
              <a:t>International Conference on" Modern Trends in Business</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 2018.</a:t>
            </a:r>
            <a:endParaRPr lang="en-IN" sz="2300" dirty="0">
              <a:effectLst/>
              <a:latin typeface="Aptos" panose="020B0004020202020204" pitchFamily="34" charset="0"/>
              <a:ea typeface="Times New Roman" panose="02020603050405020304" pitchFamily="18" charset="0"/>
              <a:cs typeface="Times New Roman" panose="02020603050405020304" pitchFamily="18" charset="0"/>
            </a:endParaRPr>
          </a:p>
          <a:p>
            <a:pPr marL="92075" lvl="2" indent="-92075" algn="just">
              <a:lnSpc>
                <a:spcPct val="150000"/>
              </a:lnSpc>
              <a:spcAft>
                <a:spcPts val="800"/>
              </a:spcAft>
              <a:buSzPts val="1200"/>
              <a:buFont typeface="Times New Roman" panose="02020603050405020304" pitchFamily="18" charset="0"/>
              <a:buAutoNum type="arabicPeriod"/>
              <a:tabLst>
                <a:tab pos="1168400" algn="l"/>
              </a:tabLst>
            </a:pPr>
            <a:r>
              <a:rPr lang="en-IN" sz="2300" dirty="0" err="1">
                <a:effectLst/>
                <a:latin typeface="Times New Roman" panose="02020603050405020304" pitchFamily="18" charset="0"/>
                <a:ea typeface="Times New Roman" panose="02020603050405020304" pitchFamily="18" charset="0"/>
                <a:cs typeface="Times New Roman" panose="02020603050405020304" pitchFamily="18" charset="0"/>
              </a:rPr>
              <a:t>Reichherzer</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 Thomas, et al. "Using machine learning techniques to track individuals &amp; their fitness activities." </a:t>
            </a:r>
            <a:r>
              <a:rPr lang="en-IN" sz="2300" i="1" dirty="0">
                <a:effectLst/>
                <a:latin typeface="Times New Roman" panose="02020603050405020304" pitchFamily="18" charset="0"/>
                <a:ea typeface="Times New Roman" panose="02020603050405020304" pitchFamily="18" charset="0"/>
                <a:cs typeface="Times New Roman" panose="02020603050405020304" pitchFamily="18" charset="0"/>
              </a:rPr>
              <a:t>CATA 2017</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 ISCA, 2017.</a:t>
            </a:r>
            <a:endParaRPr lang="en-IN" sz="2300" dirty="0">
              <a:effectLst/>
              <a:latin typeface="Aptos" panose="020B0004020202020204" pitchFamily="34" charset="0"/>
              <a:ea typeface="Times New Roman" panose="02020603050405020304" pitchFamily="18" charset="0"/>
              <a:cs typeface="Times New Roman" panose="02020603050405020304" pitchFamily="18" charset="0"/>
            </a:endParaRPr>
          </a:p>
          <a:p>
            <a:pPr marL="92075" lvl="2" indent="-92075" algn="just">
              <a:lnSpc>
                <a:spcPct val="150000"/>
              </a:lnSpc>
              <a:spcAft>
                <a:spcPts val="800"/>
              </a:spcAft>
              <a:buSzPts val="1200"/>
              <a:buFont typeface="Times New Roman" panose="02020603050405020304" pitchFamily="18" charset="0"/>
              <a:buAutoNum type="arabicPeriod"/>
              <a:tabLst>
                <a:tab pos="1168400" algn="l"/>
              </a:tabLst>
            </a:pP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Merenda, Massimo, et al. "A novel fitness tracker using edge machine learning." </a:t>
            </a:r>
            <a:r>
              <a:rPr lang="en-IN" sz="2300" i="1" dirty="0">
                <a:effectLst/>
                <a:latin typeface="Times New Roman" panose="02020603050405020304" pitchFamily="18" charset="0"/>
                <a:ea typeface="Times New Roman" panose="02020603050405020304" pitchFamily="18" charset="0"/>
                <a:cs typeface="Times New Roman" panose="02020603050405020304" pitchFamily="18" charset="0"/>
              </a:rPr>
              <a:t>2020 IEEE 20th Mediterranean Electrotechnical Conference (MELECON)</a:t>
            </a:r>
            <a:r>
              <a:rPr lang="en-IN" sz="2300" dirty="0">
                <a:effectLst/>
                <a:latin typeface="Times New Roman" panose="02020603050405020304" pitchFamily="18" charset="0"/>
                <a:ea typeface="Times New Roman" panose="02020603050405020304" pitchFamily="18" charset="0"/>
                <a:cs typeface="Times New Roman" panose="02020603050405020304" pitchFamily="18" charset="0"/>
              </a:rPr>
              <a:t>. IEEE, 2020.</a:t>
            </a:r>
            <a:endParaRPr lang="en-IN" sz="2300" dirty="0">
              <a:effectLst/>
              <a:latin typeface="Aptos" panose="020B000402020202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586669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79" name="Freeform: Shape 2078">
            <a:extLst>
              <a:ext uri="{FF2B5EF4-FFF2-40B4-BE49-F238E27FC236}">
                <a16:creationId xmlns:a16="http://schemas.microsoft.com/office/drawing/2014/main" id="{85C2136B-77EC-41E9-BDB6-58A4AE1429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33800"/>
            <a:ext cx="762000" cy="3124200"/>
          </a:xfrm>
          <a:custGeom>
            <a:avLst/>
            <a:gdLst>
              <a:gd name="connsiteX0" fmla="*/ 0 w 762000"/>
              <a:gd name="connsiteY0" fmla="*/ 0 h 3124200"/>
              <a:gd name="connsiteX1" fmla="*/ 762000 w 762000"/>
              <a:gd name="connsiteY1" fmla="*/ 3124200 h 3124200"/>
              <a:gd name="connsiteX2" fmla="*/ 0 w 762000"/>
              <a:gd name="connsiteY2" fmla="*/ 3124200 h 3124200"/>
            </a:gdLst>
            <a:ahLst/>
            <a:cxnLst>
              <a:cxn ang="0">
                <a:pos x="connsiteX0" y="connsiteY0"/>
              </a:cxn>
              <a:cxn ang="0">
                <a:pos x="connsiteX1" y="connsiteY1"/>
              </a:cxn>
              <a:cxn ang="0">
                <a:pos x="connsiteX2" y="connsiteY2"/>
              </a:cxn>
            </a:cxnLst>
            <a:rect l="l" t="t" r="r" b="b"/>
            <a:pathLst>
              <a:path w="762000" h="3124200">
                <a:moveTo>
                  <a:pt x="0" y="0"/>
                </a:moveTo>
                <a:lnTo>
                  <a:pt x="762000" y="3124200"/>
                </a:lnTo>
                <a:lnTo>
                  <a:pt x="0" y="31242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2081" name="Straight Connector 2080">
            <a:extLst>
              <a:ext uri="{FF2B5EF4-FFF2-40B4-BE49-F238E27FC236}">
                <a16:creationId xmlns:a16="http://schemas.microsoft.com/office/drawing/2014/main" id="{E55891F3-A5E2-4418-8950-25FA2B7312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274002" y="4502552"/>
            <a:ext cx="2917998" cy="2355448"/>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78" name="Straight Connector 2077">
            <a:extLst>
              <a:ext uri="{FF2B5EF4-FFF2-40B4-BE49-F238E27FC236}">
                <a16:creationId xmlns:a16="http://schemas.microsoft.com/office/drawing/2014/main" id="{FB1FCEB1-A7E1-417C-A7EF-AA30D5A0859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53500" y="-16625"/>
            <a:ext cx="2667482" cy="68746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080" name="Freeform: Shape 2079">
            <a:extLst>
              <a:ext uri="{FF2B5EF4-FFF2-40B4-BE49-F238E27FC236}">
                <a16:creationId xmlns:a16="http://schemas.microsoft.com/office/drawing/2014/main" id="{7FBCF2A6-1F18-4B68-B5D2-5B763ED41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2923" y="-16625"/>
            <a:ext cx="1269077" cy="6874625"/>
          </a:xfrm>
          <a:custGeom>
            <a:avLst/>
            <a:gdLst>
              <a:gd name="connsiteX0" fmla="*/ 714894 w 1269077"/>
              <a:gd name="connsiteY0" fmla="*/ 0 h 6874625"/>
              <a:gd name="connsiteX1" fmla="*/ 1269077 w 1269077"/>
              <a:gd name="connsiteY1" fmla="*/ 16625 h 6874625"/>
              <a:gd name="connsiteX2" fmla="*/ 1269077 w 1269077"/>
              <a:gd name="connsiteY2" fmla="*/ 6874625 h 6874625"/>
              <a:gd name="connsiteX3" fmla="*/ 0 w 1269077"/>
              <a:gd name="connsiteY3" fmla="*/ 6874625 h 6874625"/>
            </a:gdLst>
            <a:ahLst/>
            <a:cxnLst>
              <a:cxn ang="0">
                <a:pos x="connsiteX0" y="connsiteY0"/>
              </a:cxn>
              <a:cxn ang="0">
                <a:pos x="connsiteX1" y="connsiteY1"/>
              </a:cxn>
              <a:cxn ang="0">
                <a:pos x="connsiteX2" y="connsiteY2"/>
              </a:cxn>
              <a:cxn ang="0">
                <a:pos x="connsiteX3" y="connsiteY3"/>
              </a:cxn>
            </a:cxnLst>
            <a:rect l="l" t="t" r="r" b="b"/>
            <a:pathLst>
              <a:path w="1269077" h="6874625">
                <a:moveTo>
                  <a:pt x="714894" y="0"/>
                </a:moveTo>
                <a:lnTo>
                  <a:pt x="1269077" y="16625"/>
                </a:lnTo>
                <a:lnTo>
                  <a:pt x="1269077" y="6874625"/>
                </a:lnTo>
                <a:lnTo>
                  <a:pt x="0" y="6874625"/>
                </a:lnTo>
                <a:close/>
              </a:path>
            </a:pathLst>
          </a:custGeom>
          <a:solidFill>
            <a:schemeClr val="accent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82" name="Freeform: Shape 2081">
            <a:extLst>
              <a:ext uri="{FF2B5EF4-FFF2-40B4-BE49-F238E27FC236}">
                <a16:creationId xmlns:a16="http://schemas.microsoft.com/office/drawing/2014/main" id="{FF3A27FB-A693-4A75-951E-0C77CD98F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374" y="-16624"/>
            <a:ext cx="1983626" cy="6874625"/>
          </a:xfrm>
          <a:custGeom>
            <a:avLst/>
            <a:gdLst>
              <a:gd name="connsiteX0" fmla="*/ 0 w 1983626"/>
              <a:gd name="connsiteY0" fmla="*/ 0 h 6874625"/>
              <a:gd name="connsiteX1" fmla="*/ 1983626 w 1983626"/>
              <a:gd name="connsiteY1" fmla="*/ 0 h 6874625"/>
              <a:gd name="connsiteX2" fmla="*/ 1983626 w 1983626"/>
              <a:gd name="connsiteY2" fmla="*/ 6874625 h 6874625"/>
              <a:gd name="connsiteX3" fmla="*/ 1522181 w 1983626"/>
              <a:gd name="connsiteY3" fmla="*/ 6874625 h 6874625"/>
            </a:gdLst>
            <a:ahLst/>
            <a:cxnLst>
              <a:cxn ang="0">
                <a:pos x="connsiteX0" y="connsiteY0"/>
              </a:cxn>
              <a:cxn ang="0">
                <a:pos x="connsiteX1" y="connsiteY1"/>
              </a:cxn>
              <a:cxn ang="0">
                <a:pos x="connsiteX2" y="connsiteY2"/>
              </a:cxn>
              <a:cxn ang="0">
                <a:pos x="connsiteX3" y="connsiteY3"/>
              </a:cxn>
            </a:cxnLst>
            <a:rect l="l" t="t" r="r" b="b"/>
            <a:pathLst>
              <a:path w="1983626" h="6874625">
                <a:moveTo>
                  <a:pt x="0" y="0"/>
                </a:moveTo>
                <a:lnTo>
                  <a:pt x="1983626" y="0"/>
                </a:lnTo>
                <a:lnTo>
                  <a:pt x="1983626" y="6874625"/>
                </a:lnTo>
                <a:lnTo>
                  <a:pt x="1522181" y="6874625"/>
                </a:ln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extBox 1">
            <a:extLst>
              <a:ext uri="{FF2B5EF4-FFF2-40B4-BE49-F238E27FC236}">
                <a16:creationId xmlns:a16="http://schemas.microsoft.com/office/drawing/2014/main" id="{B2A3B16C-DDB8-297E-6289-8F1782D285A6}"/>
              </a:ext>
            </a:extLst>
          </p:cNvPr>
          <p:cNvSpPr txBox="1"/>
          <p:nvPr/>
        </p:nvSpPr>
        <p:spPr>
          <a:xfrm>
            <a:off x="3281680" y="2367280"/>
            <a:ext cx="5232400" cy="1446550"/>
          </a:xfrm>
          <a:prstGeom prst="rect">
            <a:avLst/>
          </a:prstGeom>
          <a:noFill/>
        </p:spPr>
        <p:txBody>
          <a:bodyPr wrap="square" rtlCol="0">
            <a:spAutoFit/>
          </a:bodyPr>
          <a:lstStyle/>
          <a:p>
            <a:r>
              <a:rPr lang="en-IN" sz="8800" b="1" dirty="0">
                <a:solidFill>
                  <a:schemeClr val="accent2"/>
                </a:solidFill>
                <a:latin typeface="Times New Roman" panose="02020603050405020304" pitchFamily="18" charset="0"/>
                <a:cs typeface="Times New Roman" panose="02020603050405020304" pitchFamily="18" charset="0"/>
              </a:rPr>
              <a:t>Thankyou</a:t>
            </a:r>
          </a:p>
        </p:txBody>
      </p:sp>
    </p:spTree>
    <p:extLst>
      <p:ext uri="{BB962C8B-B14F-4D97-AF65-F5344CB8AC3E}">
        <p14:creationId xmlns:p14="http://schemas.microsoft.com/office/powerpoint/2010/main" val="1119674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B73C0-BE9C-DCB0-FCAE-AC76F58BDB56}"/>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0064492A-146A-7406-0283-9E0A06213D40}"/>
              </a:ext>
            </a:extLst>
          </p:cNvPr>
          <p:cNvSpPr>
            <a:spLocks noGrp="1"/>
          </p:cNvSpPr>
          <p:nvPr>
            <p:ph idx="1"/>
          </p:nvPr>
        </p:nvSpPr>
        <p:spPr>
          <a:xfrm>
            <a:off x="677334" y="1632269"/>
            <a:ext cx="8596668" cy="3880773"/>
          </a:xfrm>
        </p:spPr>
        <p:txBody>
          <a:bodyPr>
            <a:norm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The Smart Fitness Management System enables easy tracking of daily routines with features like exercise logging and history viewing. It utilizes MongoDB, Express.js, React.js, and Node.js for efficient development and JWT authentication for secure access. A novel ML approach, employing a gradient boosting algorithm, predicts fitness levels accurately. However, integration and fine-tuning of the ML model may pose complexity and resource requirements. Overall, the system provides a user-friendly platform for effective fitness management.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373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A1B3F-BE3A-AF36-C0E9-B61907C7CF72}"/>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FF7FEADC-E211-921B-C6F6-1DAA0DF91369}"/>
              </a:ext>
            </a:extLst>
          </p:cNvPr>
          <p:cNvSpPr>
            <a:spLocks noGrp="1"/>
          </p:cNvSpPr>
          <p:nvPr>
            <p:ph idx="1"/>
          </p:nvPr>
        </p:nvSpPr>
        <p:spPr>
          <a:xfrm>
            <a:off x="677334" y="1706881"/>
            <a:ext cx="8596668" cy="4334482"/>
          </a:xfrm>
        </p:spPr>
        <p:txBody>
          <a:bodyPr/>
          <a:lstStyle/>
          <a:p>
            <a:pPr algn="just">
              <a:lnSpc>
                <a:spcPct val="150000"/>
              </a:lnSpc>
            </a:pPr>
            <a:r>
              <a:rPr lang="en-US" b="0" i="0" dirty="0">
                <a:solidFill>
                  <a:srgbClr val="0D0D0D"/>
                </a:solidFill>
                <a:effectLst/>
                <a:latin typeface="Times New Roman" panose="02020603050405020304" pitchFamily="18" charset="0"/>
                <a:cs typeface="Times New Roman" panose="02020603050405020304" pitchFamily="18" charset="0"/>
              </a:rPr>
              <a:t>The Smart Fitness Management System enables users to track cardio and resistance exercises, monitor progress, and receive personalized insights through predictive analytics.</a:t>
            </a:r>
          </a:p>
          <a:p>
            <a:pPr algn="just">
              <a:lnSpc>
                <a:spcPct val="150000"/>
              </a:lnSpc>
            </a:pPr>
            <a:r>
              <a:rPr lang="en-US" b="0" i="0" dirty="0">
                <a:solidFill>
                  <a:srgbClr val="0D0D0D"/>
                </a:solidFill>
                <a:effectLst/>
                <a:latin typeface="Times New Roman" panose="02020603050405020304" pitchFamily="18" charset="0"/>
                <a:cs typeface="Times New Roman" panose="02020603050405020304" pitchFamily="18" charset="0"/>
              </a:rPr>
              <a:t>Our project combines the robust capabilities of the MERN stack with the predictive power of the gradient boosting machine learning algorithm to develop a smart fitness management system.</a:t>
            </a:r>
          </a:p>
          <a:p>
            <a:pPr algn="just">
              <a:lnSpc>
                <a:spcPct val="150000"/>
              </a:lnSpc>
            </a:pPr>
            <a:r>
              <a:rPr lang="en-US" b="0" i="0" dirty="0">
                <a:solidFill>
                  <a:srgbClr val="0D0D0D"/>
                </a:solidFill>
                <a:effectLst/>
                <a:latin typeface="Times New Roman" panose="02020603050405020304" pitchFamily="18" charset="0"/>
                <a:cs typeface="Times New Roman" panose="02020603050405020304" pitchFamily="18" charset="0"/>
              </a:rPr>
              <a:t>By leveraging the efficiency of MERN technologies and the accuracy of gradient boosting, we aim to empower individuals to effortlessly track and manage their fitness routines while providing predictive insights to optimize their well-being.</a:t>
            </a:r>
          </a:p>
          <a:p>
            <a:pPr algn="just"/>
            <a:endParaRPr lang="en-US" b="0" i="0" dirty="0">
              <a:solidFill>
                <a:srgbClr val="0D0D0D"/>
              </a:solidFill>
              <a:effectLst/>
              <a:latin typeface="Times New Roman" panose="02020603050405020304" pitchFamily="18" charset="0"/>
              <a:cs typeface="Times New Roman" panose="02020603050405020304" pitchFamily="18" charset="0"/>
            </a:endParaRPr>
          </a:p>
          <a:p>
            <a:endParaRPr lang="en-US" b="0" i="0" dirty="0">
              <a:solidFill>
                <a:srgbClr val="0D0D0D"/>
              </a:solidFill>
              <a:effectLst/>
              <a:latin typeface="Söhne"/>
            </a:endParaRPr>
          </a:p>
          <a:p>
            <a:endParaRPr lang="en-IN" dirty="0"/>
          </a:p>
        </p:txBody>
      </p:sp>
    </p:spTree>
    <p:extLst>
      <p:ext uri="{BB962C8B-B14F-4D97-AF65-F5344CB8AC3E}">
        <p14:creationId xmlns:p14="http://schemas.microsoft.com/office/powerpoint/2010/main" val="4040950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8D12E-89A7-410C-3537-6B61799AC7B1}"/>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Existing System</a:t>
            </a:r>
          </a:p>
        </p:txBody>
      </p:sp>
      <p:sp>
        <p:nvSpPr>
          <p:cNvPr id="3" name="Content Placeholder 2">
            <a:extLst>
              <a:ext uri="{FF2B5EF4-FFF2-40B4-BE49-F238E27FC236}">
                <a16:creationId xmlns:a16="http://schemas.microsoft.com/office/drawing/2014/main" id="{1A31CDB8-2394-F3AC-5EA7-3068E58771EA}"/>
              </a:ext>
            </a:extLst>
          </p:cNvPr>
          <p:cNvSpPr>
            <a:spLocks noGrp="1"/>
          </p:cNvSpPr>
          <p:nvPr>
            <p:ph idx="1"/>
          </p:nvPr>
        </p:nvSpPr>
        <p:spPr>
          <a:xfrm>
            <a:off x="677334" y="1483360"/>
            <a:ext cx="9066106" cy="5019039"/>
          </a:xfrm>
        </p:spPr>
        <p:txBody>
          <a:bodyPr>
            <a:normAutofit/>
          </a:bodyPr>
          <a:lstStyle/>
          <a:p>
            <a:pPr>
              <a:lnSpc>
                <a:spcPct val="170000"/>
              </a:lnSpc>
            </a:pPr>
            <a:r>
              <a:rPr lang="en-US" dirty="0">
                <a:latin typeface="Times New Roman" panose="02020603050405020304" pitchFamily="18" charset="0"/>
                <a:cs typeface="Times New Roman" panose="02020603050405020304" pitchFamily="18" charset="0"/>
              </a:rPr>
              <a:t>Many fitness tracking websites utilize modern technologies to create dynamic platforms for users to monitor their activities efficiently.</a:t>
            </a:r>
          </a:p>
          <a:p>
            <a:pPr>
              <a:lnSpc>
                <a:spcPct val="170000"/>
              </a:lnSpc>
            </a:pPr>
            <a:r>
              <a:rPr lang="en-US" dirty="0">
                <a:latin typeface="Times New Roman" panose="02020603050405020304" pitchFamily="18" charset="0"/>
                <a:cs typeface="Times New Roman" panose="02020603050405020304" pitchFamily="18" charset="0"/>
              </a:rPr>
              <a:t>Some platforms incorporate data analysis techniques to provide users with insights into their fitness progress and trends.</a:t>
            </a:r>
          </a:p>
          <a:p>
            <a:pPr algn="just">
              <a:lnSpc>
                <a:spcPct val="170000"/>
              </a:lnSpc>
            </a:pPr>
            <a:r>
              <a:rPr lang="en-US" dirty="0">
                <a:latin typeface="Times New Roman" panose="02020603050405020304" pitchFamily="18" charset="0"/>
                <a:cs typeface="Times New Roman" panose="02020603050405020304" pitchFamily="18" charset="0"/>
              </a:rPr>
              <a:t>Despite advancements, concerns persist regarding the accuracy of fitness tracker measurements, impacting consumer confidence and reliability. Collection of sensitive health data raises significant privacy concerns and risks of data breaches or misuse.</a:t>
            </a:r>
          </a:p>
          <a:p>
            <a:pPr>
              <a:lnSpc>
                <a:spcPct val="170000"/>
              </a:lnSpc>
            </a:pPr>
            <a:r>
              <a:rPr lang="en-US" dirty="0">
                <a:latin typeface="Times New Roman" panose="02020603050405020304" pitchFamily="18" charset="0"/>
                <a:cs typeface="Times New Roman" panose="02020603050405020304" pitchFamily="18" charset="0"/>
              </a:rPr>
              <a:t>Usability Issues: Some platforms suffer from usability issues, such as complicated interfaces or lack of user-friendly features, limiting user engagement and satisfaction.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7010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65AF-C5BE-886D-3494-A10C8B2B0E83}"/>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a16="http://schemas.microsoft.com/office/drawing/2014/main" id="{72307379-50F8-8BC1-F888-61BD9F5C5EC6}"/>
              </a:ext>
            </a:extLst>
          </p:cNvPr>
          <p:cNvSpPr>
            <a:spLocks noGrp="1"/>
          </p:cNvSpPr>
          <p:nvPr>
            <p:ph idx="1"/>
          </p:nvPr>
        </p:nvSpPr>
        <p:spPr>
          <a:xfrm>
            <a:off x="677334" y="1473200"/>
            <a:ext cx="9238826" cy="4937760"/>
          </a:xfrm>
        </p:spPr>
        <p:txBody>
          <a:bodyPr>
            <a:normAutofit/>
          </a:bodyPr>
          <a:lstStyle/>
          <a:p>
            <a:pPr algn="just">
              <a:lnSpc>
                <a:spcPct val="150000"/>
              </a:lnSpc>
            </a:pPr>
            <a:r>
              <a:rPr lang="en-US" dirty="0">
                <a:latin typeface="Times New Roman" panose="02020603050405020304" pitchFamily="18" charset="0"/>
                <a:cs typeface="Times New Roman" panose="02020603050405020304" pitchFamily="18" charset="0"/>
              </a:rPr>
              <a:t>The proposed MERN-stack application offers a more user-friendly interface compared to existing systems, ensuring ease of navigation and interaction for individuals tracking their fitness routines.</a:t>
            </a:r>
          </a:p>
          <a:p>
            <a:pPr algn="just">
              <a:lnSpc>
                <a:spcPct val="150000"/>
              </a:lnSpc>
            </a:pPr>
            <a:r>
              <a:rPr lang="en-US" dirty="0">
                <a:latin typeface="Times New Roman" panose="02020603050405020304" pitchFamily="18" charset="0"/>
                <a:cs typeface="Times New Roman" panose="02020603050405020304" pitchFamily="18" charset="0"/>
              </a:rPr>
              <a:t>Leveraging advanced machine learning techniques such as the Gradient Boosting Classification algorithm, the system enhances accuracy in fitness tracking and prediction, addressing concerns regarding measurement precision and reliability.</a:t>
            </a:r>
          </a:p>
          <a:p>
            <a:pPr algn="just">
              <a:lnSpc>
                <a:spcPct val="150000"/>
              </a:lnSpc>
            </a:pPr>
            <a:r>
              <a:rPr lang="en-US" dirty="0">
                <a:latin typeface="Times New Roman" panose="02020603050405020304" pitchFamily="18" charset="0"/>
                <a:cs typeface="Times New Roman" panose="02020603050405020304" pitchFamily="18" charset="0"/>
              </a:rPr>
              <a:t>Incorporating JWT Authentication technology ensures robust security measures, safeguarding users' sensitive health data and mitigating privacy risks inherent in existing systems.</a:t>
            </a:r>
          </a:p>
          <a:p>
            <a:pPr algn="just">
              <a:lnSpc>
                <a:spcPct val="150000"/>
              </a:lnSpc>
            </a:pPr>
            <a:r>
              <a:rPr lang="en-US" dirty="0">
                <a:latin typeface="Times New Roman" panose="02020603050405020304" pitchFamily="18" charset="0"/>
                <a:cs typeface="Times New Roman" panose="02020603050405020304" pitchFamily="18" charset="0"/>
              </a:rPr>
              <a:t>The proposed system provides personalized insights and recommendations tailored to users' fitness levels and goals, enabling more effective decision-making and goal-setting.</a:t>
            </a:r>
          </a:p>
        </p:txBody>
      </p:sp>
    </p:spTree>
    <p:extLst>
      <p:ext uri="{BB962C8B-B14F-4D97-AF65-F5344CB8AC3E}">
        <p14:creationId xmlns:p14="http://schemas.microsoft.com/office/powerpoint/2010/main" val="3115866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Flow diagram of gradient boosting machine learning method. The ensemble...  | Download Scientific Diagram">
            <a:extLst>
              <a:ext uri="{FF2B5EF4-FFF2-40B4-BE49-F238E27FC236}">
                <a16:creationId xmlns:a16="http://schemas.microsoft.com/office/drawing/2014/main" id="{3E273D2F-A67E-01E7-E26E-0E65E3BFE5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113580" y="1066377"/>
            <a:ext cx="7003492" cy="4604800"/>
          </a:xfrm>
          <a:prstGeom prst="rect">
            <a:avLst/>
          </a:prstGeom>
          <a:noFill/>
          <a:ln>
            <a:solidFill>
              <a:schemeClr val="accent1"/>
            </a:solidFill>
          </a:ln>
        </p:spPr>
      </p:pic>
      <p:sp>
        <p:nvSpPr>
          <p:cNvPr id="3" name="TextBox 2">
            <a:extLst>
              <a:ext uri="{FF2B5EF4-FFF2-40B4-BE49-F238E27FC236}">
                <a16:creationId xmlns:a16="http://schemas.microsoft.com/office/drawing/2014/main" id="{23AEA9A8-CA17-F53E-CD53-91BB068A9922}"/>
              </a:ext>
            </a:extLst>
          </p:cNvPr>
          <p:cNvSpPr txBox="1"/>
          <p:nvPr/>
        </p:nvSpPr>
        <p:spPr>
          <a:xfrm>
            <a:off x="2357120" y="5791200"/>
            <a:ext cx="4937760" cy="369332"/>
          </a:xfrm>
          <a:prstGeom prst="rect">
            <a:avLst/>
          </a:prstGeom>
          <a:noFill/>
        </p:spPr>
        <p:txBody>
          <a:bodyPr wrap="square" rtlCol="0">
            <a:spAutoFit/>
          </a:bodyPr>
          <a:lstStyle/>
          <a:p>
            <a:r>
              <a:rPr lang="en-IN" sz="1800" b="1" dirty="0">
                <a:solidFill>
                  <a:schemeClr val="accent2"/>
                </a:solidFill>
                <a:effectLst/>
                <a:latin typeface="Times New Roman" panose="02020603050405020304" pitchFamily="18" charset="0"/>
                <a:ea typeface="Aptos" panose="020B0004020202020204" pitchFamily="34" charset="0"/>
              </a:rPr>
              <a:t>Gradient Boosting Ensemble Learning Method</a:t>
            </a:r>
            <a:endParaRPr lang="en-IN" b="1" dirty="0">
              <a:solidFill>
                <a:schemeClr val="accent2"/>
              </a:solidFill>
            </a:endParaRPr>
          </a:p>
        </p:txBody>
      </p:sp>
    </p:spTree>
    <p:extLst>
      <p:ext uri="{BB962C8B-B14F-4D97-AF65-F5344CB8AC3E}">
        <p14:creationId xmlns:p14="http://schemas.microsoft.com/office/powerpoint/2010/main" val="1588127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3EDB6-C2C0-EA9C-78D2-9FFA6BE49BCA}"/>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Software and Hardware Requirements </a:t>
            </a:r>
          </a:p>
        </p:txBody>
      </p:sp>
      <p:sp>
        <p:nvSpPr>
          <p:cNvPr id="3" name="Content Placeholder 2">
            <a:extLst>
              <a:ext uri="{FF2B5EF4-FFF2-40B4-BE49-F238E27FC236}">
                <a16:creationId xmlns:a16="http://schemas.microsoft.com/office/drawing/2014/main" id="{92C251D4-84E0-0068-CA66-7A569EDB7E56}"/>
              </a:ext>
            </a:extLst>
          </p:cNvPr>
          <p:cNvSpPr>
            <a:spLocks noGrp="1"/>
          </p:cNvSpPr>
          <p:nvPr>
            <p:ph idx="1"/>
          </p:nvPr>
        </p:nvSpPr>
        <p:spPr>
          <a:xfrm>
            <a:off x="677334" y="1483361"/>
            <a:ext cx="8596668" cy="4558002"/>
          </a:xfrm>
        </p:spPr>
        <p:txBody>
          <a:bodyPr>
            <a:normAutofit fontScale="92500" lnSpcReduction="20000"/>
          </a:bodyPr>
          <a:lstStyle/>
          <a:p>
            <a:pPr indent="457200" algn="just">
              <a:lnSpc>
                <a:spcPct val="120000"/>
              </a:lnSpc>
              <a:spcAft>
                <a:spcPts val="800"/>
              </a:spcAft>
            </a:pPr>
            <a:r>
              <a:rPr lang="en-IN" sz="1800" b="1" dirty="0">
                <a:effectLst/>
                <a:latin typeface="Times New Roman" panose="02020603050405020304" pitchFamily="18" charset="0"/>
                <a:ea typeface="Aptos" panose="020B0004020202020204" pitchFamily="34" charset="0"/>
                <a:cs typeface="Times New Roman" panose="02020603050405020304" pitchFamily="18" charset="0"/>
              </a:rPr>
              <a:t>Software Requirements</a:t>
            </a:r>
            <a:endParaRPr lang="en-IN" sz="1800" dirty="0">
              <a:effectLst/>
              <a:latin typeface="Times New Roman" panose="02020603050405020304" pitchFamily="18" charset="0"/>
              <a:ea typeface="Aptos" panose="020B0004020202020204" pitchFamily="34" charset="0"/>
              <a:cs typeface="Times New Roman" panose="02020603050405020304" pitchFamily="18" charset="0"/>
            </a:endParaRPr>
          </a:p>
          <a:p>
            <a:pPr marL="457200" indent="0" algn="just">
              <a:lnSpc>
                <a:spcPct val="120000"/>
              </a:lnSpc>
              <a:spcAft>
                <a:spcPts val="800"/>
              </a:spcAft>
              <a:buNone/>
            </a:pPr>
            <a:r>
              <a:rPr lang="en-IN" sz="1800" dirty="0">
                <a:effectLst/>
                <a:latin typeface="Times New Roman" panose="02020603050405020304" pitchFamily="18" charset="0"/>
                <a:ea typeface="Aptos" panose="020B0004020202020204" pitchFamily="34" charset="0"/>
                <a:cs typeface="Times New Roman" panose="02020603050405020304" pitchFamily="18" charset="0"/>
              </a:rPr>
              <a:t>Operating System: Windows 7 or 10 Ultimate, Linux, Mac.</a:t>
            </a:r>
          </a:p>
          <a:p>
            <a:pPr marL="457200" indent="0" algn="just">
              <a:lnSpc>
                <a:spcPct val="120000"/>
              </a:lnSpc>
              <a:spcAft>
                <a:spcPts val="800"/>
              </a:spcAft>
              <a:buNone/>
            </a:pPr>
            <a:r>
              <a:rPr lang="en-IN" sz="1800" dirty="0">
                <a:effectLst/>
                <a:latin typeface="Times New Roman" panose="02020603050405020304" pitchFamily="18" charset="0"/>
                <a:ea typeface="Aptos" panose="020B0004020202020204" pitchFamily="34" charset="0"/>
                <a:cs typeface="Times New Roman" panose="02020603050405020304" pitchFamily="18" charset="0"/>
              </a:rPr>
              <a:t>Coding Language: ReactJS, NodeJS for Front-end and </a:t>
            </a:r>
            <a:r>
              <a:rPr lang="en-IN" sz="1800" dirty="0" err="1">
                <a:effectLst/>
                <a:latin typeface="Times New Roman" panose="02020603050405020304" pitchFamily="18" charset="0"/>
                <a:ea typeface="Aptos" panose="020B0004020202020204" pitchFamily="34" charset="0"/>
                <a:cs typeface="Times New Roman" panose="02020603050405020304" pitchFamily="18" charset="0"/>
              </a:rPr>
              <a:t>ExpressJs</a:t>
            </a:r>
            <a:r>
              <a:rPr lang="en-IN" sz="1800" dirty="0">
                <a:effectLst/>
                <a:latin typeface="Times New Roman" panose="02020603050405020304" pitchFamily="18" charset="0"/>
                <a:ea typeface="Aptos" panose="020B0004020202020204" pitchFamily="34" charset="0"/>
                <a:cs typeface="Times New Roman" panose="02020603050405020304" pitchFamily="18" charset="0"/>
              </a:rPr>
              <a:t>, Python for Back-end</a:t>
            </a:r>
          </a:p>
          <a:p>
            <a:pPr marL="457200" indent="0" algn="just">
              <a:lnSpc>
                <a:spcPct val="120000"/>
              </a:lnSpc>
              <a:spcAft>
                <a:spcPts val="800"/>
              </a:spcAft>
              <a:buNone/>
            </a:pPr>
            <a:r>
              <a:rPr lang="en-IN" sz="1800" dirty="0">
                <a:effectLst/>
                <a:latin typeface="Times New Roman" panose="02020603050405020304" pitchFamily="18" charset="0"/>
                <a:ea typeface="Aptos" panose="020B0004020202020204" pitchFamily="34" charset="0"/>
                <a:cs typeface="Times New Roman" panose="02020603050405020304" pitchFamily="18" charset="0"/>
              </a:rPr>
              <a:t>Software Environment: Visual Studio Code</a:t>
            </a:r>
          </a:p>
          <a:p>
            <a:pPr marL="457200" indent="0" algn="just">
              <a:lnSpc>
                <a:spcPct val="120000"/>
              </a:lnSpc>
              <a:spcAft>
                <a:spcPts val="800"/>
              </a:spcAft>
              <a:buNone/>
            </a:pPr>
            <a:r>
              <a:rPr lang="en-IN" sz="1800" dirty="0">
                <a:effectLst/>
                <a:latin typeface="Times New Roman" panose="02020603050405020304" pitchFamily="18" charset="0"/>
                <a:ea typeface="Aptos" panose="020B0004020202020204" pitchFamily="34" charset="0"/>
                <a:cs typeface="Times New Roman" panose="02020603050405020304" pitchFamily="18" charset="0"/>
              </a:rPr>
              <a:t>Database: MongoDB</a:t>
            </a:r>
          </a:p>
          <a:p>
            <a:pPr indent="457200" algn="just">
              <a:lnSpc>
                <a:spcPct val="120000"/>
              </a:lnSpc>
              <a:spcAft>
                <a:spcPts val="800"/>
              </a:spcAft>
            </a:pPr>
            <a:r>
              <a:rPr lang="en-IN" sz="1800" b="1" dirty="0">
                <a:effectLst/>
                <a:latin typeface="Times New Roman" panose="02020603050405020304" pitchFamily="18" charset="0"/>
                <a:ea typeface="Aptos" panose="020B0004020202020204" pitchFamily="34" charset="0"/>
                <a:cs typeface="Times New Roman" panose="02020603050405020304" pitchFamily="18" charset="0"/>
              </a:rPr>
              <a:t>Hardware Requirements</a:t>
            </a:r>
            <a:endParaRPr lang="en-IN" sz="1800" dirty="0">
              <a:effectLst/>
              <a:latin typeface="Times New Roman" panose="02020603050405020304" pitchFamily="18" charset="0"/>
              <a:ea typeface="Aptos" panose="020B0004020202020204" pitchFamily="34" charset="0"/>
              <a:cs typeface="Times New Roman" panose="02020603050405020304" pitchFamily="18" charset="0"/>
            </a:endParaRPr>
          </a:p>
          <a:p>
            <a:pPr marL="457200" indent="0" algn="just">
              <a:lnSpc>
                <a:spcPct val="120000"/>
              </a:lnSpc>
              <a:spcAft>
                <a:spcPts val="800"/>
              </a:spcAft>
              <a:buNone/>
            </a:pPr>
            <a:r>
              <a:rPr lang="en-IN" sz="1800" dirty="0">
                <a:effectLst/>
                <a:latin typeface="Times New Roman" panose="02020603050405020304" pitchFamily="18" charset="0"/>
                <a:ea typeface="Aptos" panose="020B0004020202020204" pitchFamily="34" charset="0"/>
                <a:cs typeface="Times New Roman" panose="02020603050405020304" pitchFamily="18" charset="0"/>
              </a:rPr>
              <a:t>Processor: Intel 1-3, 5, to 7</a:t>
            </a:r>
          </a:p>
          <a:p>
            <a:pPr marL="457200" indent="0" algn="just">
              <a:lnSpc>
                <a:spcPct val="120000"/>
              </a:lnSpc>
              <a:spcAft>
                <a:spcPts val="800"/>
              </a:spcAft>
              <a:buNone/>
            </a:pPr>
            <a:r>
              <a:rPr lang="en-IN" sz="1800" dirty="0">
                <a:effectLst/>
                <a:latin typeface="Times New Roman" panose="02020603050405020304" pitchFamily="18" charset="0"/>
                <a:ea typeface="Aptos" panose="020B0004020202020204" pitchFamily="34" charset="0"/>
                <a:cs typeface="Times New Roman" panose="02020603050405020304" pitchFamily="18" charset="0"/>
              </a:rPr>
              <a:t>RAM: 4GB RAM or higher</a:t>
            </a:r>
          </a:p>
          <a:p>
            <a:pPr marL="457200" indent="0" algn="just">
              <a:lnSpc>
                <a:spcPct val="120000"/>
              </a:lnSpc>
              <a:spcAft>
                <a:spcPts val="800"/>
              </a:spcAft>
              <a:buNone/>
            </a:pPr>
            <a:r>
              <a:rPr lang="en-IN" sz="1800" dirty="0">
                <a:effectLst/>
                <a:latin typeface="Times New Roman" panose="02020603050405020304" pitchFamily="18" charset="0"/>
                <a:ea typeface="Aptos" panose="020B0004020202020204" pitchFamily="34" charset="0"/>
                <a:cs typeface="Times New Roman" panose="02020603050405020304" pitchFamily="18" charset="0"/>
              </a:rPr>
              <a:t>Hard Disk: 500GB or higher</a:t>
            </a:r>
          </a:p>
          <a:p>
            <a:endParaRPr lang="en-IN" dirty="0"/>
          </a:p>
        </p:txBody>
      </p:sp>
    </p:spTree>
    <p:extLst>
      <p:ext uri="{BB962C8B-B14F-4D97-AF65-F5344CB8AC3E}">
        <p14:creationId xmlns:p14="http://schemas.microsoft.com/office/powerpoint/2010/main" val="470424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EFD1D-7652-E334-CC86-655DE438E489}"/>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Algorithm</a:t>
            </a:r>
          </a:p>
        </p:txBody>
      </p:sp>
      <p:sp>
        <p:nvSpPr>
          <p:cNvPr id="3" name="Content Placeholder 2">
            <a:extLst>
              <a:ext uri="{FF2B5EF4-FFF2-40B4-BE49-F238E27FC236}">
                <a16:creationId xmlns:a16="http://schemas.microsoft.com/office/drawing/2014/main" id="{28966688-CCA2-916A-6117-F4EDCFB948B3}"/>
              </a:ext>
            </a:extLst>
          </p:cNvPr>
          <p:cNvSpPr>
            <a:spLocks noGrp="1"/>
          </p:cNvSpPr>
          <p:nvPr>
            <p:ph idx="1"/>
          </p:nvPr>
        </p:nvSpPr>
        <p:spPr>
          <a:xfrm>
            <a:off x="677334" y="1422401"/>
            <a:ext cx="8596668" cy="4618962"/>
          </a:xfrm>
        </p:spPr>
        <p:txBody>
          <a:bodyPr>
            <a:normAutofit lnSpcReduction="10000"/>
          </a:bodyPr>
          <a:lstStyle/>
          <a:p>
            <a:pPr algn="just">
              <a:lnSpc>
                <a:spcPct val="150000"/>
              </a:lnSpc>
            </a:pPr>
            <a:r>
              <a:rPr lang="en-IN" b="1" dirty="0">
                <a:latin typeface="Times New Roman" panose="02020603050405020304" pitchFamily="18" charset="0"/>
                <a:cs typeface="Times New Roman" panose="02020603050405020304" pitchFamily="18" charset="0"/>
              </a:rPr>
              <a:t>Gradient Boosting Algorithm for Fitness level prediction:</a:t>
            </a:r>
          </a:p>
          <a:p>
            <a:pPr marL="0" indent="0" algn="just">
              <a:lnSpc>
                <a:spcPct val="150000"/>
              </a:lnSpc>
              <a:buNone/>
            </a:pPr>
            <a:r>
              <a:rPr lang="en-US" dirty="0">
                <a:latin typeface="Times New Roman" panose="02020603050405020304" pitchFamily="18" charset="0"/>
                <a:cs typeface="Times New Roman" panose="02020603050405020304" pitchFamily="18" charset="0"/>
              </a:rPr>
              <a:t>Step 1: Load fitness dataset and preprocess features including encoding categorical variables and normalization.</a:t>
            </a:r>
          </a:p>
          <a:p>
            <a:pPr marL="0" indent="0" algn="just">
              <a:lnSpc>
                <a:spcPct val="150000"/>
              </a:lnSpc>
              <a:buNone/>
            </a:pPr>
            <a:r>
              <a:rPr lang="en-US" dirty="0">
                <a:latin typeface="Times New Roman" panose="02020603050405020304" pitchFamily="18" charset="0"/>
                <a:cs typeface="Times New Roman" panose="02020603050405020304" pitchFamily="18" charset="0"/>
              </a:rPr>
              <a:t>Step 2: Initialize ensemble model and set initial predictions as mean of target variable.</a:t>
            </a:r>
          </a:p>
          <a:p>
            <a:pPr marL="0" indent="0" algn="just">
              <a:lnSpc>
                <a:spcPct val="150000"/>
              </a:lnSpc>
              <a:buNone/>
            </a:pPr>
            <a:r>
              <a:rPr lang="en-US" dirty="0">
                <a:latin typeface="Times New Roman" panose="02020603050405020304" pitchFamily="18" charset="0"/>
                <a:cs typeface="Times New Roman" panose="02020603050405020304" pitchFamily="18" charset="0"/>
              </a:rPr>
              <a:t>Step 3: Compute pseudo-residuals using negative gradient of loss function.</a:t>
            </a:r>
          </a:p>
          <a:p>
            <a:pPr marL="0" indent="0" algn="just">
              <a:lnSpc>
                <a:spcPct val="150000"/>
              </a:lnSpc>
              <a:buNone/>
            </a:pPr>
            <a:r>
              <a:rPr lang="en-US" dirty="0">
                <a:latin typeface="Times New Roman" panose="02020603050405020304" pitchFamily="18" charset="0"/>
                <a:cs typeface="Times New Roman" panose="02020603050405020304" pitchFamily="18" charset="0"/>
              </a:rPr>
              <a:t>Step 4: Fit decision tree to predict pseudo-residuals and compute shrinkage parameter.</a:t>
            </a:r>
          </a:p>
          <a:p>
            <a:pPr marL="0" indent="0" algn="just">
              <a:lnSpc>
                <a:spcPct val="150000"/>
              </a:lnSpc>
              <a:buNone/>
            </a:pPr>
            <a:r>
              <a:rPr lang="en-US" dirty="0">
                <a:latin typeface="Times New Roman" panose="02020603050405020304" pitchFamily="18" charset="0"/>
                <a:cs typeface="Times New Roman" panose="02020603050405020304" pitchFamily="18" charset="0"/>
              </a:rPr>
              <a:t>Step 5: Update ensemble predictions with scaled weak learner predictions.</a:t>
            </a:r>
          </a:p>
          <a:p>
            <a:pPr marL="0" indent="0" algn="just">
              <a:lnSpc>
                <a:spcPct val="150000"/>
              </a:lnSpc>
              <a:buNone/>
            </a:pPr>
            <a:r>
              <a:rPr lang="en-US" dirty="0">
                <a:latin typeface="Times New Roman" panose="02020603050405020304" pitchFamily="18" charset="0"/>
                <a:cs typeface="Times New Roman" panose="02020603050405020304" pitchFamily="18" charset="0"/>
              </a:rPr>
              <a:t>Step 6: Save trained ensemble model to disk for future use.</a:t>
            </a:r>
          </a:p>
          <a:p>
            <a:pPr marL="0" indent="0" algn="just">
              <a:lnSpc>
                <a:spcPct val="150000"/>
              </a:lnSpc>
              <a:buNone/>
            </a:pPr>
            <a:r>
              <a:rPr lang="en-US" dirty="0">
                <a:latin typeface="Times New Roman" panose="02020603050405020304" pitchFamily="18" charset="0"/>
                <a:cs typeface="Times New Roman" panose="02020603050405020304" pitchFamily="18" charset="0"/>
              </a:rPr>
              <a:t>Step 7: Iterate through boosting rounds to refine model and improve prediction accuracy.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55463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F04DF-3916-688D-DA89-CA713DC8E660}"/>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UML Diagrams</a:t>
            </a:r>
          </a:p>
        </p:txBody>
      </p:sp>
      <p:pic>
        <p:nvPicPr>
          <p:cNvPr id="7" name="Picture 6" descr="A diagram of a software process&#10;&#10;Description automatically generated with medium confidence">
            <a:extLst>
              <a:ext uri="{FF2B5EF4-FFF2-40B4-BE49-F238E27FC236}">
                <a16:creationId xmlns:a16="http://schemas.microsoft.com/office/drawing/2014/main" id="{F4209178-B28E-2CDD-989A-3EBEB163004D}"/>
              </a:ext>
            </a:extLst>
          </p:cNvPr>
          <p:cNvPicPr>
            <a:picLocks noChangeAspect="1"/>
          </p:cNvPicPr>
          <p:nvPr/>
        </p:nvPicPr>
        <p:blipFill>
          <a:blip r:embed="rId2"/>
          <a:stretch>
            <a:fillRect/>
          </a:stretch>
        </p:blipFill>
        <p:spPr>
          <a:xfrm>
            <a:off x="677334" y="1503680"/>
            <a:ext cx="3975946" cy="4537683"/>
          </a:xfrm>
          <a:prstGeom prst="rect">
            <a:avLst/>
          </a:prstGeom>
          <a:ln>
            <a:solidFill>
              <a:schemeClr val="tx1"/>
            </a:solidFill>
          </a:ln>
        </p:spPr>
      </p:pic>
      <p:sp>
        <p:nvSpPr>
          <p:cNvPr id="9" name="TextBox 8">
            <a:extLst>
              <a:ext uri="{FF2B5EF4-FFF2-40B4-BE49-F238E27FC236}">
                <a16:creationId xmlns:a16="http://schemas.microsoft.com/office/drawing/2014/main" id="{2333C8AE-28AD-C90B-0D8D-0973FBFF06D6}"/>
              </a:ext>
            </a:extLst>
          </p:cNvPr>
          <p:cNvSpPr txBox="1"/>
          <p:nvPr/>
        </p:nvSpPr>
        <p:spPr>
          <a:xfrm>
            <a:off x="4724400" y="1592461"/>
            <a:ext cx="5090160" cy="3782061"/>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Activity diagrams in software engineering provide a graphical representation of control flow within a system, showcasing sequences of actions performed by different components or actors.</a:t>
            </a:r>
          </a:p>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 the context of this project, activity diagrams illustrate step-by-step processes of fitness-related activities, aiding in understanding system behavior and optimizing user workflows for enhanced usability and efficiency.</a:t>
            </a:r>
            <a:endParaRPr lang="en-IN"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57BD9C4C-BDE6-EDA6-8FDA-8D9F0669D12E}"/>
              </a:ext>
            </a:extLst>
          </p:cNvPr>
          <p:cNvSpPr txBox="1"/>
          <p:nvPr/>
        </p:nvSpPr>
        <p:spPr>
          <a:xfrm>
            <a:off x="1635760" y="6073894"/>
            <a:ext cx="2560320"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Activity Diagram</a:t>
            </a:r>
          </a:p>
        </p:txBody>
      </p:sp>
    </p:spTree>
    <p:extLst>
      <p:ext uri="{BB962C8B-B14F-4D97-AF65-F5344CB8AC3E}">
        <p14:creationId xmlns:p14="http://schemas.microsoft.com/office/powerpoint/2010/main" val="87649436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2439</TotalTime>
  <Words>1282</Words>
  <Application>Microsoft Office PowerPoint</Application>
  <PresentationFormat>Widescreen</PresentationFormat>
  <Paragraphs>73</Paragraphs>
  <Slides>19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Aptos</vt:lpstr>
      <vt:lpstr>Arial</vt:lpstr>
      <vt:lpstr>Söhne</vt:lpstr>
      <vt:lpstr>Times New Roman</vt:lpstr>
      <vt:lpstr>Trebuchet MS</vt:lpstr>
      <vt:lpstr>Wingdings</vt:lpstr>
      <vt:lpstr>Wingdings 3</vt:lpstr>
      <vt:lpstr>Facet</vt:lpstr>
      <vt:lpstr>SMART FITNESS MANAGEMENT SYSTEM</vt:lpstr>
      <vt:lpstr>Abstract</vt:lpstr>
      <vt:lpstr>Introduction</vt:lpstr>
      <vt:lpstr>Existing System</vt:lpstr>
      <vt:lpstr>Proposed System</vt:lpstr>
      <vt:lpstr>PowerPoint Presentation</vt:lpstr>
      <vt:lpstr>Software and Hardware Requirements </vt:lpstr>
      <vt:lpstr>Algorithm</vt:lpstr>
      <vt:lpstr>UML Diagrams</vt:lpstr>
      <vt:lpstr>PowerPoint Presentation</vt:lpstr>
      <vt:lpstr>PowerPoint Presentation</vt:lpstr>
      <vt:lpstr>Sample Code</vt:lpstr>
      <vt:lpstr>Output Screenshots</vt:lpstr>
      <vt:lpstr>PowerPoint Presentation</vt:lpstr>
      <vt:lpstr>PowerPoint Presentation</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FITNESS MANAGEMENT SYSTEM</dc:title>
  <dc:creator>Harika Devireddy</dc:creator>
  <cp:lastModifiedBy>Harika Devireddy</cp:lastModifiedBy>
  <cp:revision>5</cp:revision>
  <dcterms:created xsi:type="dcterms:W3CDTF">2024-04-05T11:48:47Z</dcterms:created>
  <dcterms:modified xsi:type="dcterms:W3CDTF">2024-07-27T19:20:54Z</dcterms:modified>
</cp:coreProperties>
</file>

<file path=docProps/thumbnail.jpeg>
</file>